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slideLayouts/slideLayout35.xml" ContentType="application/vnd.openxmlformats-officedocument.presentationml.slideLayout+xml"/>
  <Override PartName="/ppt/theme/theme6.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62" r:id="rId2"/>
    <p:sldMasterId id="2147483670" r:id="rId3"/>
    <p:sldMasterId id="2147483678" r:id="rId4"/>
    <p:sldMasterId id="2147483687" r:id="rId5"/>
    <p:sldMasterId id="2147483699" r:id="rId6"/>
    <p:sldMasterId id="2147483701" r:id="rId7"/>
  </p:sldMasterIdLst>
  <p:notesMasterIdLst>
    <p:notesMasterId r:id="rId30"/>
  </p:notesMasterIdLst>
  <p:sldIdLst>
    <p:sldId id="257" r:id="rId8"/>
    <p:sldId id="471" r:id="rId9"/>
    <p:sldId id="457" r:id="rId10"/>
    <p:sldId id="478" r:id="rId11"/>
    <p:sldId id="544" r:id="rId12"/>
    <p:sldId id="490" r:id="rId13"/>
    <p:sldId id="540" r:id="rId14"/>
    <p:sldId id="547" r:id="rId15"/>
    <p:sldId id="545" r:id="rId16"/>
    <p:sldId id="541" r:id="rId17"/>
    <p:sldId id="546" r:id="rId18"/>
    <p:sldId id="549" r:id="rId19"/>
    <p:sldId id="550" r:id="rId20"/>
    <p:sldId id="551" r:id="rId21"/>
    <p:sldId id="543" r:id="rId22"/>
    <p:sldId id="548" r:id="rId23"/>
    <p:sldId id="542" r:id="rId24"/>
    <p:sldId id="552" r:id="rId25"/>
    <p:sldId id="554" r:id="rId26"/>
    <p:sldId id="553" r:id="rId27"/>
    <p:sldId id="481" r:id="rId28"/>
    <p:sldId id="491" r:id="rId29"/>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659"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y Abrahams" initials="SA" lastIdx="4" clrIdx="0">
    <p:extLst>
      <p:ext uri="{19B8F6BF-5375-455C-9EA6-DF929625EA0E}">
        <p15:presenceInfo xmlns:p15="http://schemas.microsoft.com/office/powerpoint/2012/main" userId="S::sandy.abrahams@luxnovapartners.com::0d5ae9ac-0aae-4b09-a4be-4a1482b72b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5799"/>
    <a:srgbClr val="225593"/>
    <a:srgbClr val="245590"/>
    <a:srgbClr val="9D1026"/>
    <a:srgbClr val="082549"/>
    <a:srgbClr val="7F7F7F"/>
    <a:srgbClr val="E83E27"/>
    <a:srgbClr val="FAF9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166" autoAdjust="0"/>
    <p:restoredTop sz="88707" autoAdjust="0"/>
  </p:normalViewPr>
  <p:slideViewPr>
    <p:cSldViewPr snapToGrid="0" snapToObjects="1" showGuides="1">
      <p:cViewPr varScale="1">
        <p:scale>
          <a:sx n="113" d="100"/>
          <a:sy n="113" d="100"/>
        </p:scale>
        <p:origin x="1304" y="176"/>
      </p:cViewPr>
      <p:guideLst>
        <p:guide orient="horz" pos="2659"/>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5D1887A-C5B0-4F75-AB77-15A8CDE6E9A0}" type="datetimeFigureOut">
              <a:rPr lang="en-GB" smtClean="0"/>
              <a:t>05/02/2026</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ED16A5A5-7D32-4DB4-AD4E-D50F8C206773}" type="slidenum">
              <a:rPr lang="en-GB" smtClean="0"/>
              <a:t>‹#›</a:t>
            </a:fld>
            <a:endParaRPr lang="en-GB"/>
          </a:p>
        </p:txBody>
      </p:sp>
    </p:spTree>
    <p:extLst>
      <p:ext uri="{BB962C8B-B14F-4D97-AF65-F5344CB8AC3E}">
        <p14:creationId xmlns:p14="http://schemas.microsoft.com/office/powerpoint/2010/main" val="221626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1E3BAC4D-6738-474A-B0EA-B21908F5801B}"/>
              </a:ext>
            </a:extLst>
          </p:cNvPr>
          <p:cNvSpPr>
            <a:spLocks noGrp="1"/>
          </p:cNvSpPr>
          <p:nvPr>
            <p:ph type="title"/>
          </p:nvPr>
        </p:nvSpPr>
        <p:spPr>
          <a:xfrm>
            <a:off x="3947532" y="417088"/>
            <a:ext cx="4578970" cy="671937"/>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908947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19A45-D0F4-1A46-B261-9A44ACA271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023EF0-6128-2E47-B0F8-955A77B03DE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CFCAD4-359D-704D-94C5-A18E5B147FA7}"/>
              </a:ext>
            </a:extLst>
          </p:cNvPr>
          <p:cNvSpPr>
            <a:spLocks noGrp="1"/>
          </p:cNvSpPr>
          <p:nvPr>
            <p:ph type="dt" sz="half" idx="10"/>
          </p:nvPr>
        </p:nvSpPr>
        <p:spPr>
          <a:xfrm>
            <a:off x="628650" y="6356350"/>
            <a:ext cx="2057400" cy="365125"/>
          </a:xfrm>
          <a:prstGeom prst="rect">
            <a:avLst/>
          </a:prstGeom>
        </p:spPr>
        <p:txBody>
          <a:bodyPr/>
          <a:lstStyle/>
          <a:p>
            <a:pPr defTabSz="457200"/>
            <a:fld id="{0118F257-BC19-E04A-93B5-09E8160A1B30}" type="datetimeFigureOut">
              <a:rPr lang="en-US" smtClean="0">
                <a:solidFill>
                  <a:prstClr val="black"/>
                </a:solidFill>
              </a:rPr>
              <a:pPr defTabSz="457200"/>
              <a:t>2/5/26</a:t>
            </a:fld>
            <a:endParaRPr lang="en-US">
              <a:solidFill>
                <a:prstClr val="black"/>
              </a:solidFill>
            </a:endParaRPr>
          </a:p>
        </p:txBody>
      </p:sp>
      <p:sp>
        <p:nvSpPr>
          <p:cNvPr id="5" name="Footer Placeholder 4">
            <a:extLst>
              <a:ext uri="{FF2B5EF4-FFF2-40B4-BE49-F238E27FC236}">
                <a16:creationId xmlns:a16="http://schemas.microsoft.com/office/drawing/2014/main" id="{3C5D6E6E-67A2-9D42-9D3B-61B60FF9A678}"/>
              </a:ext>
            </a:extLst>
          </p:cNvPr>
          <p:cNvSpPr>
            <a:spLocks noGrp="1"/>
          </p:cNvSpPr>
          <p:nvPr>
            <p:ph type="ftr" sz="quarter" idx="11"/>
          </p:nvPr>
        </p:nvSpPr>
        <p:spPr>
          <a:xfrm>
            <a:off x="3028950" y="6356350"/>
            <a:ext cx="3086100" cy="365125"/>
          </a:xfrm>
          <a:prstGeom prst="rect">
            <a:avLst/>
          </a:prstGeom>
        </p:spPr>
        <p:txBody>
          <a:bodyPr/>
          <a:lstStyle/>
          <a:p>
            <a:pPr defTabSz="457200"/>
            <a:endParaRPr lang="en-US">
              <a:solidFill>
                <a:prstClr val="black"/>
              </a:solidFill>
            </a:endParaRPr>
          </a:p>
        </p:txBody>
      </p:sp>
      <p:sp>
        <p:nvSpPr>
          <p:cNvPr id="6" name="Slide Number Placeholder 5">
            <a:extLst>
              <a:ext uri="{FF2B5EF4-FFF2-40B4-BE49-F238E27FC236}">
                <a16:creationId xmlns:a16="http://schemas.microsoft.com/office/drawing/2014/main" id="{B449F451-A125-014A-9EB0-7BE98DE3DF6C}"/>
              </a:ext>
            </a:extLst>
          </p:cNvPr>
          <p:cNvSpPr>
            <a:spLocks noGrp="1"/>
          </p:cNvSpPr>
          <p:nvPr>
            <p:ph type="sldNum" sz="quarter" idx="12"/>
          </p:nvPr>
        </p:nvSpPr>
        <p:spPr/>
        <p:txBody>
          <a:bodyPr/>
          <a:lstStyle/>
          <a:p>
            <a:fld id="{09104DF1-6CDA-F442-9110-A5BB2BE1CD7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090789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A304D-5668-B241-BDEC-05F93065589D}"/>
              </a:ext>
            </a:extLst>
          </p:cNvPr>
          <p:cNvSpPr/>
          <p:nvPr userDrawn="1"/>
        </p:nvSpPr>
        <p:spPr>
          <a:xfrm>
            <a:off x="0" y="1527716"/>
            <a:ext cx="9144000" cy="4572001"/>
          </a:xfrm>
          <a:prstGeom prst="rect">
            <a:avLst/>
          </a:prstGeom>
          <a:solidFill>
            <a:srgbClr val="2455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US">
              <a:solidFill>
                <a:prstClr val="white"/>
              </a:solidFill>
            </a:endParaRPr>
          </a:p>
        </p:txBody>
      </p:sp>
      <p:sp>
        <p:nvSpPr>
          <p:cNvPr id="2" name="Title 1">
            <a:extLst>
              <a:ext uri="{FF2B5EF4-FFF2-40B4-BE49-F238E27FC236}">
                <a16:creationId xmlns:a16="http://schemas.microsoft.com/office/drawing/2014/main" id="{FD050BB1-2C7B-8C4E-95D5-82B3BBE71333}"/>
              </a:ext>
            </a:extLst>
          </p:cNvPr>
          <p:cNvSpPr>
            <a:spLocks noGrp="1"/>
          </p:cNvSpPr>
          <p:nvPr>
            <p:ph type="title"/>
          </p:nvPr>
        </p:nvSpPr>
        <p:spPr>
          <a:xfrm>
            <a:off x="623888" y="1709738"/>
            <a:ext cx="7886700" cy="4389979"/>
          </a:xfrm>
        </p:spPr>
        <p:txBody>
          <a:bodyPr anchor="ctr">
            <a:normAutofit/>
          </a:bodyPr>
          <a:lstStyle>
            <a:lvl1pPr algn="ctr">
              <a:defRPr sz="4000">
                <a:solidFill>
                  <a:schemeClr val="bg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FD743CED-0B38-684C-9234-CB971E401EAB}"/>
              </a:ext>
            </a:extLst>
          </p:cNvPr>
          <p:cNvSpPr>
            <a:spLocks noGrp="1"/>
          </p:cNvSpPr>
          <p:nvPr>
            <p:ph type="sldNum" sz="quarter" idx="12"/>
          </p:nvPr>
        </p:nvSpPr>
        <p:spPr/>
        <p:txBody>
          <a:bodyPr/>
          <a:lstStyle/>
          <a:p>
            <a:fld id="{09104DF1-6CDA-F442-9110-A5BB2BE1CD7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605213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F68940-6D17-7B42-B897-170D99A1ED62}"/>
              </a:ext>
            </a:extLst>
          </p:cNvPr>
          <p:cNvSpPr/>
          <p:nvPr userDrawn="1"/>
        </p:nvSpPr>
        <p:spPr>
          <a:xfrm>
            <a:off x="0" y="1524000"/>
            <a:ext cx="9144000" cy="4571989"/>
          </a:xfrm>
          <a:prstGeom prst="rect">
            <a:avLst/>
          </a:prstGeom>
          <a:solidFill>
            <a:srgbClr val="DDE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endParaRPr>
          </a:p>
        </p:txBody>
      </p:sp>
      <p:sp>
        <p:nvSpPr>
          <p:cNvPr id="2" name="Title 1">
            <a:extLst>
              <a:ext uri="{FF2B5EF4-FFF2-40B4-BE49-F238E27FC236}">
                <a16:creationId xmlns:a16="http://schemas.microsoft.com/office/drawing/2014/main" id="{FD050BB1-2C7B-8C4E-95D5-82B3BBE71333}"/>
              </a:ext>
            </a:extLst>
          </p:cNvPr>
          <p:cNvSpPr>
            <a:spLocks noGrp="1"/>
          </p:cNvSpPr>
          <p:nvPr>
            <p:ph type="title"/>
          </p:nvPr>
        </p:nvSpPr>
        <p:spPr>
          <a:xfrm>
            <a:off x="623888" y="1709738"/>
            <a:ext cx="7886700" cy="4389979"/>
          </a:xfrm>
        </p:spPr>
        <p:txBody>
          <a:bodyPr anchor="ctr">
            <a:normAutofit/>
          </a:bodyPr>
          <a:lstStyle>
            <a:lvl1pPr algn="ctr">
              <a:defRPr sz="4000">
                <a:solidFill>
                  <a:srgbClr val="245590"/>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FD743CED-0B38-684C-9234-CB971E401EAB}"/>
              </a:ext>
            </a:extLst>
          </p:cNvPr>
          <p:cNvSpPr>
            <a:spLocks noGrp="1"/>
          </p:cNvSpPr>
          <p:nvPr>
            <p:ph type="sldNum" sz="quarter" idx="12"/>
          </p:nvPr>
        </p:nvSpPr>
        <p:spPr/>
        <p:txBody>
          <a:bodyPr/>
          <a:lstStyle/>
          <a:p>
            <a:fld id="{09104DF1-6CDA-F442-9110-A5BB2BE1CD7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73334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80084-3212-6141-9F02-EF5C42C0CB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D0559A-9D3C-BB4D-81FA-CA714CC094F3}"/>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573260-0876-FE4D-994A-61861E099E7E}"/>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C1914A-25B2-4D4C-B7D9-8669557951D5}"/>
              </a:ext>
            </a:extLst>
          </p:cNvPr>
          <p:cNvSpPr>
            <a:spLocks noGrp="1"/>
          </p:cNvSpPr>
          <p:nvPr>
            <p:ph type="dt" sz="half" idx="10"/>
          </p:nvPr>
        </p:nvSpPr>
        <p:spPr>
          <a:xfrm>
            <a:off x="628650" y="6356350"/>
            <a:ext cx="2057400" cy="365125"/>
          </a:xfrm>
          <a:prstGeom prst="rect">
            <a:avLst/>
          </a:prstGeom>
        </p:spPr>
        <p:txBody>
          <a:bodyPr/>
          <a:lstStyle/>
          <a:p>
            <a:pPr defTabSz="457200"/>
            <a:fld id="{0118F257-BC19-E04A-93B5-09E8160A1B30}" type="datetimeFigureOut">
              <a:rPr lang="en-US" smtClean="0">
                <a:solidFill>
                  <a:prstClr val="black"/>
                </a:solidFill>
              </a:rPr>
              <a:pPr defTabSz="457200"/>
              <a:t>2/5/26</a:t>
            </a:fld>
            <a:endParaRPr lang="en-US">
              <a:solidFill>
                <a:prstClr val="black"/>
              </a:solidFill>
            </a:endParaRPr>
          </a:p>
        </p:txBody>
      </p:sp>
      <p:sp>
        <p:nvSpPr>
          <p:cNvPr id="6" name="Footer Placeholder 5">
            <a:extLst>
              <a:ext uri="{FF2B5EF4-FFF2-40B4-BE49-F238E27FC236}">
                <a16:creationId xmlns:a16="http://schemas.microsoft.com/office/drawing/2014/main" id="{5092C148-22B1-1E4B-B097-A9C47549F6E9}"/>
              </a:ext>
            </a:extLst>
          </p:cNvPr>
          <p:cNvSpPr>
            <a:spLocks noGrp="1"/>
          </p:cNvSpPr>
          <p:nvPr>
            <p:ph type="ftr" sz="quarter" idx="11"/>
          </p:nvPr>
        </p:nvSpPr>
        <p:spPr>
          <a:xfrm>
            <a:off x="3028950" y="6356350"/>
            <a:ext cx="3086100" cy="365125"/>
          </a:xfrm>
          <a:prstGeom prst="rect">
            <a:avLst/>
          </a:prstGeom>
        </p:spPr>
        <p:txBody>
          <a:bodyPr/>
          <a:lstStyle/>
          <a:p>
            <a:pPr defTabSz="457200"/>
            <a:endParaRPr lang="en-US">
              <a:solidFill>
                <a:prstClr val="black"/>
              </a:solidFill>
            </a:endParaRPr>
          </a:p>
        </p:txBody>
      </p:sp>
      <p:sp>
        <p:nvSpPr>
          <p:cNvPr id="7" name="Slide Number Placeholder 6">
            <a:extLst>
              <a:ext uri="{FF2B5EF4-FFF2-40B4-BE49-F238E27FC236}">
                <a16:creationId xmlns:a16="http://schemas.microsoft.com/office/drawing/2014/main" id="{C63EB3E1-D294-804F-911F-EF23B5000890}"/>
              </a:ext>
            </a:extLst>
          </p:cNvPr>
          <p:cNvSpPr>
            <a:spLocks noGrp="1"/>
          </p:cNvSpPr>
          <p:nvPr>
            <p:ph type="sldNum" sz="quarter" idx="12"/>
          </p:nvPr>
        </p:nvSpPr>
        <p:spPr/>
        <p:txBody>
          <a:bodyPr/>
          <a:lstStyle/>
          <a:p>
            <a:fld id="{09104DF1-6CDA-F442-9110-A5BB2BE1CD7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7344039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AA5DD-9447-DD45-AC3E-3E083EFB3AE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8A7E36-2CBB-FD40-9959-B2533EB0FD8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549BB93-829F-444E-902C-63D153608079}"/>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2E557C-4E70-C143-B0B4-66E0787F0EB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E9E89DE-6A52-1B49-BC6A-B92E1A1871C4}"/>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A1233C-85B2-1649-B456-9EEE1729AA68}"/>
              </a:ext>
            </a:extLst>
          </p:cNvPr>
          <p:cNvSpPr>
            <a:spLocks noGrp="1"/>
          </p:cNvSpPr>
          <p:nvPr>
            <p:ph type="dt" sz="half" idx="10"/>
          </p:nvPr>
        </p:nvSpPr>
        <p:spPr>
          <a:xfrm>
            <a:off x="628650" y="6356350"/>
            <a:ext cx="2057400" cy="365125"/>
          </a:xfrm>
          <a:prstGeom prst="rect">
            <a:avLst/>
          </a:prstGeom>
        </p:spPr>
        <p:txBody>
          <a:bodyPr/>
          <a:lstStyle/>
          <a:p>
            <a:pPr defTabSz="457200"/>
            <a:fld id="{0118F257-BC19-E04A-93B5-09E8160A1B30}" type="datetimeFigureOut">
              <a:rPr lang="en-US" smtClean="0">
                <a:solidFill>
                  <a:prstClr val="black"/>
                </a:solidFill>
              </a:rPr>
              <a:pPr defTabSz="457200"/>
              <a:t>2/5/26</a:t>
            </a:fld>
            <a:endParaRPr lang="en-US">
              <a:solidFill>
                <a:prstClr val="black"/>
              </a:solidFill>
            </a:endParaRPr>
          </a:p>
        </p:txBody>
      </p:sp>
      <p:sp>
        <p:nvSpPr>
          <p:cNvPr id="8" name="Footer Placeholder 7">
            <a:extLst>
              <a:ext uri="{FF2B5EF4-FFF2-40B4-BE49-F238E27FC236}">
                <a16:creationId xmlns:a16="http://schemas.microsoft.com/office/drawing/2014/main" id="{825A0939-7C80-0D4C-9282-BF1DB7A4E857}"/>
              </a:ext>
            </a:extLst>
          </p:cNvPr>
          <p:cNvSpPr>
            <a:spLocks noGrp="1"/>
          </p:cNvSpPr>
          <p:nvPr>
            <p:ph type="ftr" sz="quarter" idx="11"/>
          </p:nvPr>
        </p:nvSpPr>
        <p:spPr>
          <a:xfrm>
            <a:off x="3028950" y="6356350"/>
            <a:ext cx="3086100" cy="365125"/>
          </a:xfrm>
          <a:prstGeom prst="rect">
            <a:avLst/>
          </a:prstGeom>
        </p:spPr>
        <p:txBody>
          <a:bodyPr/>
          <a:lstStyle/>
          <a:p>
            <a:pPr defTabSz="457200"/>
            <a:endParaRPr lang="en-US">
              <a:solidFill>
                <a:prstClr val="black"/>
              </a:solidFill>
            </a:endParaRPr>
          </a:p>
        </p:txBody>
      </p:sp>
      <p:sp>
        <p:nvSpPr>
          <p:cNvPr id="9" name="Slide Number Placeholder 8">
            <a:extLst>
              <a:ext uri="{FF2B5EF4-FFF2-40B4-BE49-F238E27FC236}">
                <a16:creationId xmlns:a16="http://schemas.microsoft.com/office/drawing/2014/main" id="{3D9B4ACB-1C18-D54D-BFD3-5B7E3949D5B5}"/>
              </a:ext>
            </a:extLst>
          </p:cNvPr>
          <p:cNvSpPr>
            <a:spLocks noGrp="1"/>
          </p:cNvSpPr>
          <p:nvPr>
            <p:ph type="sldNum" sz="quarter" idx="12"/>
          </p:nvPr>
        </p:nvSpPr>
        <p:spPr/>
        <p:txBody>
          <a:bodyPr/>
          <a:lstStyle/>
          <a:p>
            <a:fld id="{09104DF1-6CDA-F442-9110-A5BB2BE1CD7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165500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73EE-330F-2A47-972B-203BE2126CD0}"/>
              </a:ext>
            </a:extLst>
          </p:cNvPr>
          <p:cNvSpPr>
            <a:spLocks noGrp="1"/>
          </p:cNvSpPr>
          <p:nvPr>
            <p:ph type="title"/>
          </p:nvPr>
        </p:nvSpPr>
        <p:spPr>
          <a:xfrm>
            <a:off x="4003288" y="365125"/>
            <a:ext cx="5140712" cy="660787"/>
          </a:xfrm>
        </p:spPr>
        <p:txBody>
          <a:bodyPr>
            <a:normAutofit/>
          </a:bodyPr>
          <a:lstStyle>
            <a:lvl1pPr>
              <a:defRPr sz="2500" b="1"/>
            </a:lvl1pPr>
          </a:lstStyle>
          <a:p>
            <a:r>
              <a:rPr lang="en-US" dirty="0"/>
              <a:t>Click to edit Master title style</a:t>
            </a:r>
          </a:p>
        </p:txBody>
      </p:sp>
      <p:sp>
        <p:nvSpPr>
          <p:cNvPr id="3" name="Date Placeholder 2">
            <a:extLst>
              <a:ext uri="{FF2B5EF4-FFF2-40B4-BE49-F238E27FC236}">
                <a16:creationId xmlns:a16="http://schemas.microsoft.com/office/drawing/2014/main" id="{8C1C6D44-35D1-2F49-94E4-632DBEBD8461}"/>
              </a:ext>
            </a:extLst>
          </p:cNvPr>
          <p:cNvSpPr>
            <a:spLocks noGrp="1"/>
          </p:cNvSpPr>
          <p:nvPr>
            <p:ph type="dt" sz="half" idx="10"/>
          </p:nvPr>
        </p:nvSpPr>
        <p:spPr>
          <a:xfrm>
            <a:off x="628650" y="6356350"/>
            <a:ext cx="2057400" cy="365125"/>
          </a:xfrm>
          <a:prstGeom prst="rect">
            <a:avLst/>
          </a:prstGeom>
        </p:spPr>
        <p:txBody>
          <a:bodyPr/>
          <a:lstStyle/>
          <a:p>
            <a:pPr defTabSz="457200"/>
            <a:fld id="{0118F257-BC19-E04A-93B5-09E8160A1B30}" type="datetimeFigureOut">
              <a:rPr lang="en-US" smtClean="0">
                <a:solidFill>
                  <a:prstClr val="black"/>
                </a:solidFill>
              </a:rPr>
              <a:pPr defTabSz="457200"/>
              <a:t>2/5/26</a:t>
            </a:fld>
            <a:endParaRPr lang="en-US">
              <a:solidFill>
                <a:prstClr val="black"/>
              </a:solidFill>
            </a:endParaRPr>
          </a:p>
        </p:txBody>
      </p:sp>
      <p:sp>
        <p:nvSpPr>
          <p:cNvPr id="4" name="Footer Placeholder 3">
            <a:extLst>
              <a:ext uri="{FF2B5EF4-FFF2-40B4-BE49-F238E27FC236}">
                <a16:creationId xmlns:a16="http://schemas.microsoft.com/office/drawing/2014/main" id="{ECFB3175-DF45-0744-8A3A-195DA15F12C3}"/>
              </a:ext>
            </a:extLst>
          </p:cNvPr>
          <p:cNvSpPr>
            <a:spLocks noGrp="1"/>
          </p:cNvSpPr>
          <p:nvPr>
            <p:ph type="ftr" sz="quarter" idx="11"/>
          </p:nvPr>
        </p:nvSpPr>
        <p:spPr>
          <a:xfrm>
            <a:off x="3028950" y="6356350"/>
            <a:ext cx="3086100" cy="365125"/>
          </a:xfrm>
          <a:prstGeom prst="rect">
            <a:avLst/>
          </a:prstGeom>
        </p:spPr>
        <p:txBody>
          <a:bodyPr/>
          <a:lstStyle/>
          <a:p>
            <a:pPr defTabSz="457200"/>
            <a:endParaRPr lang="en-US">
              <a:solidFill>
                <a:prstClr val="black"/>
              </a:solidFill>
            </a:endParaRPr>
          </a:p>
        </p:txBody>
      </p:sp>
      <p:sp>
        <p:nvSpPr>
          <p:cNvPr id="5" name="Slide Number Placeholder 4">
            <a:extLst>
              <a:ext uri="{FF2B5EF4-FFF2-40B4-BE49-F238E27FC236}">
                <a16:creationId xmlns:a16="http://schemas.microsoft.com/office/drawing/2014/main" id="{7DE1A8B8-F2B7-6245-B7DB-6772A9FAAC70}"/>
              </a:ext>
            </a:extLst>
          </p:cNvPr>
          <p:cNvSpPr>
            <a:spLocks noGrp="1"/>
          </p:cNvSpPr>
          <p:nvPr>
            <p:ph type="sldNum" sz="quarter" idx="12"/>
          </p:nvPr>
        </p:nvSpPr>
        <p:spPr/>
        <p:txBody>
          <a:bodyPr/>
          <a:lstStyle/>
          <a:p>
            <a:fld id="{09104DF1-6CDA-F442-9110-A5BB2BE1CD7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238921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F29E8-78E2-CF4C-AB45-18B98074848D}"/>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12B3A1-93E6-164A-B6A6-A483410B2F4E}"/>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145242-A256-B24A-8B9A-2BD07377D3EF}"/>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5" name="Footer Placeholder 4">
            <a:extLst>
              <a:ext uri="{FF2B5EF4-FFF2-40B4-BE49-F238E27FC236}">
                <a16:creationId xmlns:a16="http://schemas.microsoft.com/office/drawing/2014/main" id="{A770593D-E8FA-B34A-AAB7-8EC4FBD6C14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0486309-CEAB-3C46-AD4A-517E9BF8C8CF}"/>
              </a:ext>
            </a:extLst>
          </p:cNvPr>
          <p:cNvSpPr>
            <a:spLocks noGrp="1"/>
          </p:cNvSpPr>
          <p:nvPr>
            <p:ph type="sldNum" sz="quarter" idx="12"/>
          </p:nvPr>
        </p:nvSpPr>
        <p:spPr>
          <a:xfrm>
            <a:off x="6948604" y="6356350"/>
            <a:ext cx="2057400" cy="365125"/>
          </a:xfrm>
          <a:prstGeom prst="rect">
            <a:avLst/>
          </a:prstGeom>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2537810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19A45-D0F4-1A46-B261-9A44ACA27139}"/>
              </a:ext>
            </a:extLst>
          </p:cNvPr>
          <p:cNvSpPr>
            <a:spLocks noGrp="1"/>
          </p:cNvSpPr>
          <p:nvPr>
            <p:ph type="title"/>
          </p:nvPr>
        </p:nvSpPr>
        <p:spPr>
          <a:xfrm>
            <a:off x="4003287" y="365125"/>
            <a:ext cx="5459367" cy="75709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0023EF0-6128-2E47-B0F8-955A77B03DEB}"/>
              </a:ext>
            </a:extLst>
          </p:cNvPr>
          <p:cNvSpPr>
            <a:spLocks noGrp="1"/>
          </p:cNvSpPr>
          <p:nvPr>
            <p:ph idx="1"/>
          </p:nvPr>
        </p:nvSpPr>
        <p:spPr>
          <a:xfrm>
            <a:off x="628650" y="1825625"/>
            <a:ext cx="7886700" cy="397300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CFCAD4-359D-704D-94C5-A18E5B147FA7}"/>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5" name="Footer Placeholder 4">
            <a:extLst>
              <a:ext uri="{FF2B5EF4-FFF2-40B4-BE49-F238E27FC236}">
                <a16:creationId xmlns:a16="http://schemas.microsoft.com/office/drawing/2014/main" id="{3C5D6E6E-67A2-9D42-9D3B-61B60FF9A67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49F451-A125-014A-9EB0-7BE98DE3DF6C}"/>
              </a:ext>
            </a:extLst>
          </p:cNvPr>
          <p:cNvSpPr>
            <a:spLocks noGrp="1"/>
          </p:cNvSpPr>
          <p:nvPr>
            <p:ph type="sldNum" sz="quarter" idx="12"/>
          </p:nvPr>
        </p:nvSpPr>
        <p:spPr>
          <a:xfrm>
            <a:off x="6948604" y="6356350"/>
            <a:ext cx="2057400" cy="365125"/>
          </a:xfrm>
          <a:prstGeom prst="rect">
            <a:avLst/>
          </a:prstGeom>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355576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A304D-5668-B241-BDEC-05F93065589D}"/>
              </a:ext>
            </a:extLst>
          </p:cNvPr>
          <p:cNvSpPr/>
          <p:nvPr userDrawn="1"/>
        </p:nvSpPr>
        <p:spPr>
          <a:xfrm>
            <a:off x="0" y="1527716"/>
            <a:ext cx="9144000" cy="4572001"/>
          </a:xfrm>
          <a:prstGeom prst="rect">
            <a:avLst/>
          </a:prstGeom>
          <a:solidFill>
            <a:srgbClr val="2455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050BB1-2C7B-8C4E-95D5-82B3BBE71333}"/>
              </a:ext>
            </a:extLst>
          </p:cNvPr>
          <p:cNvSpPr>
            <a:spLocks noGrp="1"/>
          </p:cNvSpPr>
          <p:nvPr>
            <p:ph type="title"/>
          </p:nvPr>
        </p:nvSpPr>
        <p:spPr>
          <a:xfrm>
            <a:off x="623888" y="1709738"/>
            <a:ext cx="7886700" cy="4389979"/>
          </a:xfrm>
          <a:prstGeom prst="rect">
            <a:avLst/>
          </a:prstGeom>
        </p:spPr>
        <p:txBody>
          <a:bodyPr anchor="ctr">
            <a:normAutofit/>
          </a:bodyPr>
          <a:lstStyle>
            <a:lvl1pPr algn="ctr">
              <a:defRPr sz="4000">
                <a:solidFill>
                  <a:schemeClr val="bg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FD743CED-0B38-684C-9234-CB971E401EAB}"/>
              </a:ext>
            </a:extLst>
          </p:cNvPr>
          <p:cNvSpPr>
            <a:spLocks noGrp="1"/>
          </p:cNvSpPr>
          <p:nvPr>
            <p:ph type="sldNum" sz="quarter" idx="12"/>
          </p:nvPr>
        </p:nvSpPr>
        <p:spPr>
          <a:xfrm>
            <a:off x="6948604" y="6356350"/>
            <a:ext cx="2057400" cy="365125"/>
          </a:xfrm>
          <a:prstGeom prst="rect">
            <a:avLst/>
          </a:prstGeom>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10763390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F68940-6D17-7B42-B897-170D99A1ED62}"/>
              </a:ext>
            </a:extLst>
          </p:cNvPr>
          <p:cNvSpPr/>
          <p:nvPr userDrawn="1"/>
        </p:nvSpPr>
        <p:spPr>
          <a:xfrm>
            <a:off x="0" y="1524000"/>
            <a:ext cx="9144000" cy="4571989"/>
          </a:xfrm>
          <a:prstGeom prst="rect">
            <a:avLst/>
          </a:prstGeom>
          <a:solidFill>
            <a:srgbClr val="DDE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D050BB1-2C7B-8C4E-95D5-82B3BBE71333}"/>
              </a:ext>
            </a:extLst>
          </p:cNvPr>
          <p:cNvSpPr>
            <a:spLocks noGrp="1"/>
          </p:cNvSpPr>
          <p:nvPr>
            <p:ph type="title"/>
          </p:nvPr>
        </p:nvSpPr>
        <p:spPr>
          <a:xfrm>
            <a:off x="623888" y="1709738"/>
            <a:ext cx="7886700" cy="4389979"/>
          </a:xfrm>
          <a:prstGeom prst="rect">
            <a:avLst/>
          </a:prstGeom>
        </p:spPr>
        <p:txBody>
          <a:bodyPr anchor="ctr">
            <a:normAutofit/>
          </a:bodyPr>
          <a:lstStyle>
            <a:lvl1pPr algn="ctr">
              <a:defRPr sz="4000">
                <a:solidFill>
                  <a:srgbClr val="245590"/>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FD743CED-0B38-684C-9234-CB971E401EAB}"/>
              </a:ext>
            </a:extLst>
          </p:cNvPr>
          <p:cNvSpPr>
            <a:spLocks noGrp="1"/>
          </p:cNvSpPr>
          <p:nvPr>
            <p:ph type="sldNum" sz="quarter" idx="12"/>
          </p:nvPr>
        </p:nvSpPr>
        <p:spPr>
          <a:xfrm>
            <a:off x="6948604" y="6356350"/>
            <a:ext cx="2057400" cy="365125"/>
          </a:xfrm>
          <a:prstGeom prst="rect">
            <a:avLst/>
          </a:prstGeom>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474296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F29E8-78E2-CF4C-AB45-18B98074848D}"/>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12B3A1-93E6-164A-B6A6-A483410B2F4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145242-A256-B24A-8B9A-2BD07377D3EF}"/>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5" name="Footer Placeholder 4">
            <a:extLst>
              <a:ext uri="{FF2B5EF4-FFF2-40B4-BE49-F238E27FC236}">
                <a16:creationId xmlns:a16="http://schemas.microsoft.com/office/drawing/2014/main" id="{A770593D-E8FA-B34A-AAB7-8EC4FBD6C14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0486309-CEAB-3C46-AD4A-517E9BF8C8CF}"/>
              </a:ext>
            </a:extLst>
          </p:cNvPr>
          <p:cNvSpPr>
            <a:spLocks noGrp="1"/>
          </p:cNvSpPr>
          <p:nvPr>
            <p:ph type="sldNum" sz="quarter" idx="12"/>
          </p:nvPr>
        </p:nvSpPr>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2126827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80084-3212-6141-9F02-EF5C42C0CB55}"/>
              </a:ext>
            </a:extLst>
          </p:cNvPr>
          <p:cNvSpPr>
            <a:spLocks noGrp="1"/>
          </p:cNvSpPr>
          <p:nvPr>
            <p:ph type="title"/>
          </p:nvPr>
        </p:nvSpPr>
        <p:spPr>
          <a:xfrm>
            <a:off x="4003287" y="365125"/>
            <a:ext cx="5459367" cy="75709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1D0559A-9D3C-BB4D-81FA-CA714CC094F3}"/>
              </a:ext>
            </a:extLst>
          </p:cNvPr>
          <p:cNvSpPr>
            <a:spLocks noGrp="1"/>
          </p:cNvSpPr>
          <p:nvPr>
            <p:ph sz="half" idx="1"/>
          </p:nvPr>
        </p:nvSpPr>
        <p:spPr>
          <a:xfrm>
            <a:off x="62865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573260-0876-FE4D-994A-61861E099E7E}"/>
              </a:ext>
            </a:extLst>
          </p:cNvPr>
          <p:cNvSpPr>
            <a:spLocks noGrp="1"/>
          </p:cNvSpPr>
          <p:nvPr>
            <p:ph sz="half" idx="2"/>
          </p:nvPr>
        </p:nvSpPr>
        <p:spPr>
          <a:xfrm>
            <a:off x="464820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C1914A-25B2-4D4C-B7D9-8669557951D5}"/>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6" name="Footer Placeholder 5">
            <a:extLst>
              <a:ext uri="{FF2B5EF4-FFF2-40B4-BE49-F238E27FC236}">
                <a16:creationId xmlns:a16="http://schemas.microsoft.com/office/drawing/2014/main" id="{5092C148-22B1-1E4B-B097-A9C47549F6E9}"/>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63EB3E1-D294-804F-911F-EF23B5000890}"/>
              </a:ext>
            </a:extLst>
          </p:cNvPr>
          <p:cNvSpPr>
            <a:spLocks noGrp="1"/>
          </p:cNvSpPr>
          <p:nvPr>
            <p:ph type="sldNum" sz="quarter" idx="12"/>
          </p:nvPr>
        </p:nvSpPr>
        <p:spPr>
          <a:xfrm>
            <a:off x="6948604" y="6356350"/>
            <a:ext cx="2057400" cy="365125"/>
          </a:xfrm>
          <a:prstGeom prst="rect">
            <a:avLst/>
          </a:prstGeom>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134371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AA5DD-9447-DD45-AC3E-3E083EFB3AE6}"/>
              </a:ext>
            </a:extLst>
          </p:cNvPr>
          <p:cNvSpPr>
            <a:spLocks noGrp="1"/>
          </p:cNvSpPr>
          <p:nvPr>
            <p:ph type="title"/>
          </p:nvPr>
        </p:nvSpPr>
        <p:spPr>
          <a:xfrm>
            <a:off x="630238" y="365125"/>
            <a:ext cx="78867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68A7E36-2CBB-FD40-9959-B2533EB0FD85}"/>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549BB93-829F-444E-902C-63D153608079}"/>
              </a:ext>
            </a:extLst>
          </p:cNvPr>
          <p:cNvSpPr>
            <a:spLocks noGrp="1"/>
          </p:cNvSpPr>
          <p:nvPr>
            <p:ph sz="half" idx="2"/>
          </p:nvPr>
        </p:nvSpPr>
        <p:spPr>
          <a:xfrm>
            <a:off x="630238" y="2505075"/>
            <a:ext cx="386873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2E557C-4E70-C143-B0B4-66E0787F0EB5}"/>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E9E89DE-6A52-1B49-BC6A-B92E1A1871C4}"/>
              </a:ext>
            </a:extLst>
          </p:cNvPr>
          <p:cNvSpPr>
            <a:spLocks noGrp="1"/>
          </p:cNvSpPr>
          <p:nvPr>
            <p:ph sz="quarter" idx="4"/>
          </p:nvPr>
        </p:nvSpPr>
        <p:spPr>
          <a:xfrm>
            <a:off x="4629150" y="2505075"/>
            <a:ext cx="38877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A1233C-85B2-1649-B456-9EEE1729AA68}"/>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8" name="Footer Placeholder 7">
            <a:extLst>
              <a:ext uri="{FF2B5EF4-FFF2-40B4-BE49-F238E27FC236}">
                <a16:creationId xmlns:a16="http://schemas.microsoft.com/office/drawing/2014/main" id="{825A0939-7C80-0D4C-9282-BF1DB7A4E85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3D9B4ACB-1C18-D54D-BFD3-5B7E3949D5B5}"/>
              </a:ext>
            </a:extLst>
          </p:cNvPr>
          <p:cNvSpPr>
            <a:spLocks noGrp="1"/>
          </p:cNvSpPr>
          <p:nvPr>
            <p:ph type="sldNum" sz="quarter" idx="12"/>
          </p:nvPr>
        </p:nvSpPr>
        <p:spPr>
          <a:xfrm>
            <a:off x="6948604" y="6356350"/>
            <a:ext cx="2057400" cy="365125"/>
          </a:xfrm>
          <a:prstGeom prst="rect">
            <a:avLst/>
          </a:prstGeom>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408553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8C1C6D44-35D1-2F49-94E4-632DBEBD8461}"/>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4" name="Footer Placeholder 3">
            <a:extLst>
              <a:ext uri="{FF2B5EF4-FFF2-40B4-BE49-F238E27FC236}">
                <a16:creationId xmlns:a16="http://schemas.microsoft.com/office/drawing/2014/main" id="{ECFB3175-DF45-0744-8A3A-195DA15F12C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DE1A8B8-F2B7-6245-B7DB-6772A9FAAC70}"/>
              </a:ext>
            </a:extLst>
          </p:cNvPr>
          <p:cNvSpPr>
            <a:spLocks noGrp="1"/>
          </p:cNvSpPr>
          <p:nvPr>
            <p:ph type="sldNum" sz="quarter" idx="12"/>
          </p:nvPr>
        </p:nvSpPr>
        <p:spPr>
          <a:xfrm>
            <a:off x="6948604" y="6356350"/>
            <a:ext cx="2057400" cy="365125"/>
          </a:xfrm>
          <a:prstGeom prst="rect">
            <a:avLst/>
          </a:prstGeom>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2870805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73EE-330F-2A47-972B-203BE2126CD0}"/>
              </a:ext>
            </a:extLst>
          </p:cNvPr>
          <p:cNvSpPr>
            <a:spLocks noGrp="1"/>
          </p:cNvSpPr>
          <p:nvPr>
            <p:ph type="title"/>
          </p:nvPr>
        </p:nvSpPr>
        <p:spPr>
          <a:xfrm>
            <a:off x="4003288" y="365125"/>
            <a:ext cx="5140712" cy="660787"/>
          </a:xfrm>
          <a:prstGeom prst="rect">
            <a:avLst/>
          </a:prstGeom>
        </p:spPr>
        <p:txBody>
          <a:bodyPr>
            <a:normAutofit/>
          </a:bodyPr>
          <a:lstStyle>
            <a:lvl1pPr>
              <a:defRPr sz="2500" b="1"/>
            </a:lvl1pPr>
          </a:lstStyle>
          <a:p>
            <a:r>
              <a:rPr lang="en-US" dirty="0"/>
              <a:t>Click to edit Master title style</a:t>
            </a:r>
          </a:p>
        </p:txBody>
      </p:sp>
    </p:spTree>
    <p:extLst>
      <p:ext uri="{BB962C8B-B14F-4D97-AF65-F5344CB8AC3E}">
        <p14:creationId xmlns:p14="http://schemas.microsoft.com/office/powerpoint/2010/main" val="1711154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2C6BF-B5DF-462C-86AE-3CA6715FBA2F}"/>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CB7638-236B-41EF-A5F7-7DFF98C2966B}"/>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8CA2A90-D82D-4715-93D2-89CEB6C5CC1D}"/>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5" name="Footer Placeholder 4">
            <a:extLst>
              <a:ext uri="{FF2B5EF4-FFF2-40B4-BE49-F238E27FC236}">
                <a16:creationId xmlns:a16="http://schemas.microsoft.com/office/drawing/2014/main" id="{41AA4DDC-3506-483C-804A-ACC09E0C3427}"/>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1BD57DE-6E32-43F6-A55B-A164ADB5C624}"/>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683211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2B6A4-604B-46C9-B4F1-365598578368}"/>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748224-2A73-4A58-85A2-0378B1FEE23F}"/>
              </a:ext>
            </a:extLst>
          </p:cNvPr>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8320B25-35F7-42C0-9A16-E29D6C7D6787}"/>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5" name="Footer Placeholder 4">
            <a:extLst>
              <a:ext uri="{FF2B5EF4-FFF2-40B4-BE49-F238E27FC236}">
                <a16:creationId xmlns:a16="http://schemas.microsoft.com/office/drawing/2014/main" id="{AF49303E-A542-4464-8F78-B2AB3FA31E86}"/>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389E5FC-2027-48D8-92DE-C7228FE951E4}"/>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42772867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92909-71FA-48E1-9FEF-003D6D079402}"/>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DDBF250-ED0D-41E4-B941-1F6E08A1ABD8}"/>
              </a:ext>
            </a:extLst>
          </p:cNvPr>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78B3B5-AAB9-4ED0-B8D5-E2839E6200A5}"/>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5" name="Footer Placeholder 4">
            <a:extLst>
              <a:ext uri="{FF2B5EF4-FFF2-40B4-BE49-F238E27FC236}">
                <a16:creationId xmlns:a16="http://schemas.microsoft.com/office/drawing/2014/main" id="{61449ED5-80AD-4B3C-B773-ED427868B037}"/>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4DD57C10-2A31-4591-BBFC-E55F4A266B7E}"/>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23280854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94A45-7988-41FA-824A-B41F7820A45E}"/>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859D3D2-C7A0-4D12-8D63-1C8D638B149C}"/>
              </a:ext>
            </a:extLst>
          </p:cNvPr>
          <p:cNvSpPr>
            <a:spLocks noGrp="1"/>
          </p:cNvSpPr>
          <p:nvPr>
            <p:ph sz="half" idx="1"/>
          </p:nvPr>
        </p:nvSpPr>
        <p:spPr>
          <a:xfrm>
            <a:off x="62865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4B44EF-1D23-41E7-BC66-27638D3FEED8}"/>
              </a:ext>
            </a:extLst>
          </p:cNvPr>
          <p:cNvSpPr>
            <a:spLocks noGrp="1"/>
          </p:cNvSpPr>
          <p:nvPr>
            <p:ph sz="half" idx="2"/>
          </p:nvPr>
        </p:nvSpPr>
        <p:spPr>
          <a:xfrm>
            <a:off x="4648200" y="1825625"/>
            <a:ext cx="386715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ECF3D5B-F2FB-43A4-A4B4-2E9B4B1DD2F7}"/>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6" name="Footer Placeholder 5">
            <a:extLst>
              <a:ext uri="{FF2B5EF4-FFF2-40B4-BE49-F238E27FC236}">
                <a16:creationId xmlns:a16="http://schemas.microsoft.com/office/drawing/2014/main" id="{415AB2BC-CEC7-467E-8074-7E2DDAD21BC6}"/>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94CC3CE9-3338-4380-8018-21C86D815F0B}"/>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5650071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0AC68-2652-49AE-806D-B0546570ECCC}"/>
              </a:ext>
            </a:extLst>
          </p:cNvPr>
          <p:cNvSpPr>
            <a:spLocks noGrp="1"/>
          </p:cNvSpPr>
          <p:nvPr>
            <p:ph type="title"/>
          </p:nvPr>
        </p:nvSpPr>
        <p:spPr>
          <a:xfrm>
            <a:off x="630238" y="365125"/>
            <a:ext cx="78867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C1BCFF9-75CA-4C17-9ECA-AED1D8C2E598}"/>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9062BD-2786-4B6A-9BFD-001A23A98858}"/>
              </a:ext>
            </a:extLst>
          </p:cNvPr>
          <p:cNvSpPr>
            <a:spLocks noGrp="1"/>
          </p:cNvSpPr>
          <p:nvPr>
            <p:ph sz="half" idx="2"/>
          </p:nvPr>
        </p:nvSpPr>
        <p:spPr>
          <a:xfrm>
            <a:off x="630238" y="2505075"/>
            <a:ext cx="386873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2EC4397-409C-424F-93E4-7718C2066914}"/>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3A9C7D5-F8DD-4C9F-9731-6EA2F5AD18ED}"/>
              </a:ext>
            </a:extLst>
          </p:cNvPr>
          <p:cNvSpPr>
            <a:spLocks noGrp="1"/>
          </p:cNvSpPr>
          <p:nvPr>
            <p:ph sz="quarter" idx="4"/>
          </p:nvPr>
        </p:nvSpPr>
        <p:spPr>
          <a:xfrm>
            <a:off x="4629150" y="2505075"/>
            <a:ext cx="38877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B3D4000-99BA-4241-A3A4-41DFD3EFA874}"/>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8" name="Footer Placeholder 7">
            <a:extLst>
              <a:ext uri="{FF2B5EF4-FFF2-40B4-BE49-F238E27FC236}">
                <a16:creationId xmlns:a16="http://schemas.microsoft.com/office/drawing/2014/main" id="{450C0262-3453-4246-B755-EE7097CBB550}"/>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EF3854D4-69E5-4E6F-8953-87681DC85249}"/>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21930368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523F4-695F-4E82-A9CF-355605FFA803}"/>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2C48FE5-B93B-45D8-B6D2-989DDBB38293}"/>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4" name="Footer Placeholder 3">
            <a:extLst>
              <a:ext uri="{FF2B5EF4-FFF2-40B4-BE49-F238E27FC236}">
                <a16:creationId xmlns:a16="http://schemas.microsoft.com/office/drawing/2014/main" id="{EA97751D-3F0D-4711-AF30-10D00B4B4FA8}"/>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B6972F95-2746-4D31-AC88-5365560138A2}"/>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3646595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19A45-D0F4-1A46-B261-9A44ACA271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023EF0-6128-2E47-B0F8-955A77B03DE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CFCAD4-359D-704D-94C5-A18E5B147FA7}"/>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5" name="Footer Placeholder 4">
            <a:extLst>
              <a:ext uri="{FF2B5EF4-FFF2-40B4-BE49-F238E27FC236}">
                <a16:creationId xmlns:a16="http://schemas.microsoft.com/office/drawing/2014/main" id="{3C5D6E6E-67A2-9D42-9D3B-61B60FF9A678}"/>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449F451-A125-014A-9EB0-7BE98DE3DF6C}"/>
              </a:ext>
            </a:extLst>
          </p:cNvPr>
          <p:cNvSpPr>
            <a:spLocks noGrp="1"/>
          </p:cNvSpPr>
          <p:nvPr>
            <p:ph type="sldNum" sz="quarter" idx="12"/>
          </p:nvPr>
        </p:nvSpPr>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32730348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E23A75-2EBA-415D-8168-88A2EC0825D4}"/>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3" name="Footer Placeholder 2">
            <a:extLst>
              <a:ext uri="{FF2B5EF4-FFF2-40B4-BE49-F238E27FC236}">
                <a16:creationId xmlns:a16="http://schemas.microsoft.com/office/drawing/2014/main" id="{EDE051DD-D796-47E1-A5EF-A8E2F50DD119}"/>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F7D86E8E-2D27-417E-B060-022B9CCD8D09}"/>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31324625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9E5B8-5BB4-4027-9235-3824920EB3A4}"/>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4F45886-046A-4D9B-80F4-B5AE39DDAFF2}"/>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BD82088-AD15-4DFD-A5C1-D3D8FC730FFF}"/>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6F7D2F-7B62-40A6-B1DD-0450D25847DA}"/>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6" name="Footer Placeholder 5">
            <a:extLst>
              <a:ext uri="{FF2B5EF4-FFF2-40B4-BE49-F238E27FC236}">
                <a16:creationId xmlns:a16="http://schemas.microsoft.com/office/drawing/2014/main" id="{150D991E-26F5-4FDC-B501-5E56AD9D5167}"/>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77E0E84-DD1A-462E-9F70-2EC5B5464AE8}"/>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16150995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8A5FD-D10D-4EAC-8011-224C21267531}"/>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6D245C2-B9F3-4C71-ABEF-FC2875A18882}"/>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D85DA3D-3B2D-456A-B884-FA84702320C2}"/>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3C386E-88C3-4FA9-BBD7-49D4ABFD0122}"/>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6" name="Footer Placeholder 5">
            <a:extLst>
              <a:ext uri="{FF2B5EF4-FFF2-40B4-BE49-F238E27FC236}">
                <a16:creationId xmlns:a16="http://schemas.microsoft.com/office/drawing/2014/main" id="{0D011309-C9A4-483D-A95B-17BFD14EBCFD}"/>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7A647645-9DCB-4565-8789-D4211BA32A17}"/>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31311879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8B69F-D1FF-4309-845C-67CC92FEE8DF}"/>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A98EA6-9C5E-4809-B48A-E920180FF136}"/>
              </a:ext>
            </a:extLst>
          </p:cNvPr>
          <p:cNvSpPr>
            <a:spLocks noGrp="1"/>
          </p:cNvSpPr>
          <p:nvPr>
            <p:ph type="body" orient="vert" idx="1"/>
          </p:nvPr>
        </p:nvSpPr>
        <p:spPr>
          <a:xfrm>
            <a:off x="628650" y="1825625"/>
            <a:ext cx="78867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32373E-D345-42C8-A4A2-9C7A4F9FD251}"/>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5" name="Footer Placeholder 4">
            <a:extLst>
              <a:ext uri="{FF2B5EF4-FFF2-40B4-BE49-F238E27FC236}">
                <a16:creationId xmlns:a16="http://schemas.microsoft.com/office/drawing/2014/main" id="{8E826457-0079-425B-A084-D15D420FDC7C}"/>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AFF5D5D1-4D19-406E-BBB4-925D5880FD11}"/>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1115302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CE9B3B-678B-4725-9A1A-969CE76165FE}"/>
              </a:ext>
            </a:extLst>
          </p:cNvPr>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217B703-6D73-4230-A45C-B490A55DD18A}"/>
              </a:ext>
            </a:extLst>
          </p:cNvPr>
          <p:cNvSpPr>
            <a:spLocks noGrp="1"/>
          </p:cNvSpPr>
          <p:nvPr>
            <p:ph type="body" orient="vert" idx="1"/>
          </p:nvPr>
        </p:nvSpPr>
        <p:spPr>
          <a:xfrm>
            <a:off x="628650" y="365125"/>
            <a:ext cx="5762625"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9CC4F1-5A8B-462E-A057-4FA332AF97E8}"/>
              </a:ext>
            </a:extLst>
          </p:cNvPr>
          <p:cNvSpPr>
            <a:spLocks noGrp="1"/>
          </p:cNvSpPr>
          <p:nvPr>
            <p:ph type="dt" sz="half" idx="10"/>
          </p:nvPr>
        </p:nvSpPr>
        <p:spPr>
          <a:xfrm>
            <a:off x="628650" y="6356350"/>
            <a:ext cx="2057400" cy="365125"/>
          </a:xfrm>
          <a:prstGeom prst="rect">
            <a:avLst/>
          </a:prstGeom>
        </p:spPr>
        <p:txBody>
          <a:bodyPr/>
          <a:lstStyle/>
          <a:p>
            <a:fld id="{EC7C9C99-2387-41C4-B8EE-DC721E9656F7}" type="datetimeFigureOut">
              <a:rPr lang="en-GB" smtClean="0"/>
              <a:t>05/02/2026</a:t>
            </a:fld>
            <a:endParaRPr lang="en-GB"/>
          </a:p>
        </p:txBody>
      </p:sp>
      <p:sp>
        <p:nvSpPr>
          <p:cNvPr id="5" name="Footer Placeholder 4">
            <a:extLst>
              <a:ext uri="{FF2B5EF4-FFF2-40B4-BE49-F238E27FC236}">
                <a16:creationId xmlns:a16="http://schemas.microsoft.com/office/drawing/2014/main" id="{8D9B9876-D08C-4F35-9E79-9997BBD07557}"/>
              </a:ext>
            </a:extLst>
          </p:cNvPr>
          <p:cNvSpPr>
            <a:spLocks noGrp="1"/>
          </p:cNvSpPr>
          <p:nvPr>
            <p:ph type="ftr" sz="quarter" idx="11"/>
          </p:nvPr>
        </p:nvSpPr>
        <p:spPr>
          <a:xfrm>
            <a:off x="3028950" y="6356350"/>
            <a:ext cx="30861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200E93D-DC35-4F00-BC90-85C3236C0A0A}"/>
              </a:ext>
            </a:extLst>
          </p:cNvPr>
          <p:cNvSpPr>
            <a:spLocks noGrp="1"/>
          </p:cNvSpPr>
          <p:nvPr>
            <p:ph type="sldNum" sz="quarter" idx="12"/>
          </p:nvPr>
        </p:nvSpPr>
        <p:spPr>
          <a:xfrm>
            <a:off x="6457950" y="6356350"/>
            <a:ext cx="2057400" cy="365125"/>
          </a:xfrm>
          <a:prstGeom prst="rect">
            <a:avLst/>
          </a:prstGeom>
        </p:spPr>
        <p:txBody>
          <a:bodyPr/>
          <a:lstStyle/>
          <a:p>
            <a:fld id="{FB70D879-547B-48EC-9E86-F4ACB2467081}" type="slidenum">
              <a:rPr lang="en-GB" smtClean="0"/>
              <a:t>‹#›</a:t>
            </a:fld>
            <a:endParaRPr lang="en-GB"/>
          </a:p>
        </p:txBody>
      </p:sp>
    </p:spTree>
    <p:extLst>
      <p:ext uri="{BB962C8B-B14F-4D97-AF65-F5344CB8AC3E}">
        <p14:creationId xmlns:p14="http://schemas.microsoft.com/office/powerpoint/2010/main" val="8409558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140"/>
            </a:lvl1pPr>
          </a:lstStyle>
          <a:p>
            <a:r>
              <a:rPr lang="en-GB" dirty="0"/>
              <a:t>Click to edit Master title style</a:t>
            </a:r>
            <a:endParaRPr lang="en-US" dirty="0"/>
          </a:p>
        </p:txBody>
      </p:sp>
      <p:sp>
        <p:nvSpPr>
          <p:cNvPr id="3" name="Content Placeholder 2"/>
          <p:cNvSpPr>
            <a:spLocks noGrp="1"/>
          </p:cNvSpPr>
          <p:nvPr>
            <p:ph idx="1"/>
          </p:nvPr>
        </p:nvSpPr>
        <p:spPr/>
        <p:txBody>
          <a:bodyPr/>
          <a:lstStyle>
            <a:lvl1pPr>
              <a:defRPr spc="140"/>
            </a:lvl1pPr>
          </a:lstStyle>
          <a:p>
            <a:pPr lvl="0"/>
            <a:r>
              <a:rPr lang="en-GB" dirty="0"/>
              <a:t>Click to edit Master text styles</a:t>
            </a:r>
          </a:p>
        </p:txBody>
      </p:sp>
    </p:spTree>
    <p:extLst>
      <p:ext uri="{BB962C8B-B14F-4D97-AF65-F5344CB8AC3E}">
        <p14:creationId xmlns:p14="http://schemas.microsoft.com/office/powerpoint/2010/main" val="26067218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4660" y="1395412"/>
            <a:ext cx="8399748" cy="666861"/>
          </a:xfrm>
        </p:spPr>
        <p:txBody>
          <a:bodyPr lIns="0">
            <a:normAutofit/>
          </a:bodyPr>
          <a:lstStyle>
            <a:lvl1pPr algn="l">
              <a:defRPr sz="2500" b="0" i="0" spc="140">
                <a:solidFill>
                  <a:schemeClr val="tx1">
                    <a:lumMod val="75000"/>
                    <a:lumOff val="25000"/>
                  </a:schemeClr>
                </a:solidFill>
                <a:latin typeface="Arial"/>
              </a:defRPr>
            </a:lvl1pPr>
          </a:lstStyle>
          <a:p>
            <a:r>
              <a:rPr lang="en-GB" dirty="0"/>
              <a:t>Click to edit Master title style</a:t>
            </a:r>
            <a:endParaRPr lang="en-US" dirty="0"/>
          </a:p>
        </p:txBody>
      </p:sp>
      <p:sp>
        <p:nvSpPr>
          <p:cNvPr id="7" name="Text Placeholder 2"/>
          <p:cNvSpPr>
            <a:spLocks noGrp="1"/>
          </p:cNvSpPr>
          <p:nvPr>
            <p:ph type="body" idx="10"/>
          </p:nvPr>
        </p:nvSpPr>
        <p:spPr>
          <a:xfrm>
            <a:off x="364660" y="2466615"/>
            <a:ext cx="4029486" cy="3245272"/>
          </a:xfrm>
        </p:spPr>
        <p:txBody>
          <a:bodyPr lIns="0" tIns="0" rIns="0" bIns="0">
            <a:noAutofit/>
          </a:bodyPr>
          <a:lstStyle>
            <a:lvl1pPr marL="0" indent="0" algn="l">
              <a:lnSpc>
                <a:spcPct val="100000"/>
              </a:lnSpc>
              <a:spcBef>
                <a:spcPts val="400"/>
              </a:spcBef>
              <a:buNone/>
              <a:defRPr sz="1800" spc="140">
                <a:solidFill>
                  <a:schemeClr val="tx1">
                    <a:lumMod val="75000"/>
                    <a:lumOff val="2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Click to edit Master text styles</a:t>
            </a:r>
          </a:p>
          <a:p>
            <a:pPr lvl="0"/>
            <a:endParaRPr lang="en-GB" dirty="0"/>
          </a:p>
          <a:p>
            <a:pPr lvl="0"/>
            <a:endParaRPr lang="en-GB" dirty="0"/>
          </a:p>
          <a:p>
            <a:pPr lvl="0"/>
            <a:endParaRPr lang="en-GB" dirty="0"/>
          </a:p>
          <a:p>
            <a:pPr lvl="0"/>
            <a:endParaRPr lang="en-GB" dirty="0"/>
          </a:p>
          <a:p>
            <a:pPr lvl="0"/>
            <a:endParaRPr lang="en-GB" dirty="0"/>
          </a:p>
          <a:p>
            <a:pPr lvl="0"/>
            <a:endParaRPr lang="en-GB" dirty="0"/>
          </a:p>
          <a:p>
            <a:pPr lvl="0"/>
            <a:endParaRPr lang="en-GB" dirty="0"/>
          </a:p>
        </p:txBody>
      </p:sp>
      <p:sp>
        <p:nvSpPr>
          <p:cNvPr id="8" name="Picture Placeholder 2"/>
          <p:cNvSpPr>
            <a:spLocks noGrp="1"/>
          </p:cNvSpPr>
          <p:nvPr>
            <p:ph type="pic" idx="11"/>
          </p:nvPr>
        </p:nvSpPr>
        <p:spPr>
          <a:xfrm>
            <a:off x="4577518" y="2466615"/>
            <a:ext cx="4186890" cy="3245272"/>
          </a:xfrm>
        </p:spPr>
        <p:txBody>
          <a:bodyPr lIns="0" tIns="0" rIns="0" bIns="0" rtlCol="0">
            <a:noAutofit/>
          </a:bodyPr>
          <a:lstStyle>
            <a:lvl1pPr marL="0" indent="0">
              <a:spcBef>
                <a:spcPts val="0"/>
              </a:spcBef>
              <a:buNone/>
              <a:defRPr sz="1800" spc="140">
                <a:solidFill>
                  <a:schemeClr val="tx1">
                    <a:lumMod val="75000"/>
                    <a:lumOff val="25000"/>
                  </a:schemeClr>
                </a:solidFill>
                <a:latin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71134721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64660" y="1395412"/>
            <a:ext cx="8399748" cy="666861"/>
          </a:xfrm>
        </p:spPr>
        <p:txBody>
          <a:bodyPr lIns="0" tIns="0" rIns="0" bIns="0">
            <a:noAutofit/>
          </a:bodyPr>
          <a:lstStyle>
            <a:lvl1pPr algn="l">
              <a:defRPr sz="2500" spc="140">
                <a:solidFill>
                  <a:schemeClr val="tx1">
                    <a:lumMod val="75000"/>
                    <a:lumOff val="25000"/>
                  </a:schemeClr>
                </a:solidFill>
                <a:latin typeface="Arial"/>
              </a:defRPr>
            </a:lvl1pPr>
          </a:lstStyle>
          <a:p>
            <a:r>
              <a:rPr lang="en-GB" dirty="0"/>
              <a:t>Click to edit Master title style</a:t>
            </a:r>
            <a:endParaRPr lang="en-US" dirty="0"/>
          </a:p>
        </p:txBody>
      </p:sp>
      <p:sp>
        <p:nvSpPr>
          <p:cNvPr id="7" name="Text Placeholder 2"/>
          <p:cNvSpPr>
            <a:spLocks noGrp="1"/>
          </p:cNvSpPr>
          <p:nvPr>
            <p:ph type="body" idx="10"/>
          </p:nvPr>
        </p:nvSpPr>
        <p:spPr>
          <a:xfrm>
            <a:off x="364660" y="2466615"/>
            <a:ext cx="8399748" cy="3211313"/>
          </a:xfrm>
        </p:spPr>
        <p:txBody>
          <a:bodyPr lIns="0" tIns="0" rIns="0" bIns="0" numCol="2">
            <a:noAutofit/>
          </a:bodyPr>
          <a:lstStyle>
            <a:lvl1pPr marL="0" indent="0" algn="l">
              <a:buNone/>
              <a:defRPr sz="1800" spc="140">
                <a:solidFill>
                  <a:schemeClr val="tx1">
                    <a:lumMod val="75000"/>
                    <a:lumOff val="25000"/>
                  </a:schemeClr>
                </a:solidFill>
                <a:latin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dirty="0"/>
              <a:t>Click to edit Master text styles</a:t>
            </a:r>
          </a:p>
          <a:p>
            <a:pPr lvl="0"/>
            <a:endParaRPr lang="en-GB" dirty="0"/>
          </a:p>
          <a:p>
            <a:pPr lvl="0"/>
            <a:endParaRPr lang="en-GB" dirty="0"/>
          </a:p>
          <a:p>
            <a:pPr lvl="0"/>
            <a:endParaRPr lang="en-GB" dirty="0"/>
          </a:p>
          <a:p>
            <a:pPr lvl="0"/>
            <a:endParaRPr lang="en-GB" dirty="0"/>
          </a:p>
          <a:p>
            <a:pPr lvl="0"/>
            <a:endParaRPr lang="en-GB" dirty="0"/>
          </a:p>
        </p:txBody>
      </p:sp>
    </p:spTree>
    <p:extLst>
      <p:ext uri="{BB962C8B-B14F-4D97-AF65-F5344CB8AC3E}">
        <p14:creationId xmlns:p14="http://schemas.microsoft.com/office/powerpoint/2010/main" val="3948970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00A304D-5668-B241-BDEC-05F93065589D}"/>
              </a:ext>
            </a:extLst>
          </p:cNvPr>
          <p:cNvSpPr/>
          <p:nvPr userDrawn="1"/>
        </p:nvSpPr>
        <p:spPr>
          <a:xfrm>
            <a:off x="0" y="1527716"/>
            <a:ext cx="9144000" cy="4572001"/>
          </a:xfrm>
          <a:prstGeom prst="rect">
            <a:avLst/>
          </a:prstGeom>
          <a:solidFill>
            <a:srgbClr val="24559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050BB1-2C7B-8C4E-95D5-82B3BBE71333}"/>
              </a:ext>
            </a:extLst>
          </p:cNvPr>
          <p:cNvSpPr>
            <a:spLocks noGrp="1"/>
          </p:cNvSpPr>
          <p:nvPr>
            <p:ph type="title"/>
          </p:nvPr>
        </p:nvSpPr>
        <p:spPr>
          <a:xfrm>
            <a:off x="623888" y="1709738"/>
            <a:ext cx="7886700" cy="4389979"/>
          </a:xfrm>
        </p:spPr>
        <p:txBody>
          <a:bodyPr anchor="ctr">
            <a:normAutofit/>
          </a:bodyPr>
          <a:lstStyle>
            <a:lvl1pPr algn="ctr">
              <a:defRPr sz="4000">
                <a:solidFill>
                  <a:schemeClr val="bg1"/>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FD743CED-0B38-684C-9234-CB971E401EAB}"/>
              </a:ext>
            </a:extLst>
          </p:cNvPr>
          <p:cNvSpPr>
            <a:spLocks noGrp="1"/>
          </p:cNvSpPr>
          <p:nvPr>
            <p:ph type="sldNum" sz="quarter" idx="12"/>
          </p:nvPr>
        </p:nvSpPr>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3802619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F68940-6D17-7B42-B897-170D99A1ED62}"/>
              </a:ext>
            </a:extLst>
          </p:cNvPr>
          <p:cNvSpPr/>
          <p:nvPr userDrawn="1"/>
        </p:nvSpPr>
        <p:spPr>
          <a:xfrm>
            <a:off x="0" y="1524000"/>
            <a:ext cx="9144000" cy="4571989"/>
          </a:xfrm>
          <a:prstGeom prst="rect">
            <a:avLst/>
          </a:prstGeom>
          <a:solidFill>
            <a:srgbClr val="DDE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D050BB1-2C7B-8C4E-95D5-82B3BBE71333}"/>
              </a:ext>
            </a:extLst>
          </p:cNvPr>
          <p:cNvSpPr>
            <a:spLocks noGrp="1"/>
          </p:cNvSpPr>
          <p:nvPr>
            <p:ph type="title"/>
          </p:nvPr>
        </p:nvSpPr>
        <p:spPr>
          <a:xfrm>
            <a:off x="623888" y="1709738"/>
            <a:ext cx="7886700" cy="4389979"/>
          </a:xfrm>
        </p:spPr>
        <p:txBody>
          <a:bodyPr anchor="ctr">
            <a:normAutofit/>
          </a:bodyPr>
          <a:lstStyle>
            <a:lvl1pPr algn="ctr">
              <a:defRPr sz="4000">
                <a:solidFill>
                  <a:srgbClr val="245590"/>
                </a:solidFill>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FD743CED-0B38-684C-9234-CB971E401EAB}"/>
              </a:ext>
            </a:extLst>
          </p:cNvPr>
          <p:cNvSpPr>
            <a:spLocks noGrp="1"/>
          </p:cNvSpPr>
          <p:nvPr>
            <p:ph type="sldNum" sz="quarter" idx="12"/>
          </p:nvPr>
        </p:nvSpPr>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3340608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80084-3212-6141-9F02-EF5C42C0CB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D0559A-9D3C-BB4D-81FA-CA714CC094F3}"/>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D573260-0876-FE4D-994A-61861E099E7E}"/>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C1914A-25B2-4D4C-B7D9-8669557951D5}"/>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6" name="Footer Placeholder 5">
            <a:extLst>
              <a:ext uri="{FF2B5EF4-FFF2-40B4-BE49-F238E27FC236}">
                <a16:creationId xmlns:a16="http://schemas.microsoft.com/office/drawing/2014/main" id="{5092C148-22B1-1E4B-B097-A9C47549F6E9}"/>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63EB3E1-D294-804F-911F-EF23B5000890}"/>
              </a:ext>
            </a:extLst>
          </p:cNvPr>
          <p:cNvSpPr>
            <a:spLocks noGrp="1"/>
          </p:cNvSpPr>
          <p:nvPr>
            <p:ph type="sldNum" sz="quarter" idx="12"/>
          </p:nvPr>
        </p:nvSpPr>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38119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AA5DD-9447-DD45-AC3E-3E083EFB3AE6}"/>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68A7E36-2CBB-FD40-9959-B2533EB0FD8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549BB93-829F-444E-902C-63D153608079}"/>
              </a:ext>
            </a:extLst>
          </p:cNvPr>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2E557C-4E70-C143-B0B4-66E0787F0EB5}"/>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E9E89DE-6A52-1B49-BC6A-B92E1A1871C4}"/>
              </a:ext>
            </a:extLst>
          </p:cNvPr>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A1233C-85B2-1649-B456-9EEE1729AA68}"/>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8" name="Footer Placeholder 7">
            <a:extLst>
              <a:ext uri="{FF2B5EF4-FFF2-40B4-BE49-F238E27FC236}">
                <a16:creationId xmlns:a16="http://schemas.microsoft.com/office/drawing/2014/main" id="{825A0939-7C80-0D4C-9282-BF1DB7A4E857}"/>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3D9B4ACB-1C18-D54D-BFD3-5B7E3949D5B5}"/>
              </a:ext>
            </a:extLst>
          </p:cNvPr>
          <p:cNvSpPr>
            <a:spLocks noGrp="1"/>
          </p:cNvSpPr>
          <p:nvPr>
            <p:ph type="sldNum" sz="quarter" idx="12"/>
          </p:nvPr>
        </p:nvSpPr>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139417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673EE-330F-2A47-972B-203BE2126CD0}"/>
              </a:ext>
            </a:extLst>
          </p:cNvPr>
          <p:cNvSpPr>
            <a:spLocks noGrp="1"/>
          </p:cNvSpPr>
          <p:nvPr>
            <p:ph type="title"/>
          </p:nvPr>
        </p:nvSpPr>
        <p:spPr>
          <a:xfrm>
            <a:off x="4003288" y="365125"/>
            <a:ext cx="5140712" cy="660787"/>
          </a:xfrm>
        </p:spPr>
        <p:txBody>
          <a:bodyPr>
            <a:normAutofit/>
          </a:bodyPr>
          <a:lstStyle>
            <a:lvl1pPr>
              <a:defRPr sz="2500" b="1"/>
            </a:lvl1pPr>
          </a:lstStyle>
          <a:p>
            <a:r>
              <a:rPr lang="en-US" dirty="0"/>
              <a:t>Click to edit Master title style</a:t>
            </a:r>
          </a:p>
        </p:txBody>
      </p:sp>
      <p:sp>
        <p:nvSpPr>
          <p:cNvPr id="3" name="Date Placeholder 2">
            <a:extLst>
              <a:ext uri="{FF2B5EF4-FFF2-40B4-BE49-F238E27FC236}">
                <a16:creationId xmlns:a16="http://schemas.microsoft.com/office/drawing/2014/main" id="{8C1C6D44-35D1-2F49-94E4-632DBEBD8461}"/>
              </a:ext>
            </a:extLst>
          </p:cNvPr>
          <p:cNvSpPr>
            <a:spLocks noGrp="1"/>
          </p:cNvSpPr>
          <p:nvPr>
            <p:ph type="dt" sz="half" idx="10"/>
          </p:nvPr>
        </p:nvSpPr>
        <p:spPr>
          <a:xfrm>
            <a:off x="628650" y="6356350"/>
            <a:ext cx="2057400" cy="365125"/>
          </a:xfrm>
          <a:prstGeom prst="rect">
            <a:avLst/>
          </a:prstGeom>
        </p:spPr>
        <p:txBody>
          <a:bodyPr/>
          <a:lstStyle/>
          <a:p>
            <a:fld id="{0118F257-BC19-E04A-93B5-09E8160A1B30}" type="datetimeFigureOut">
              <a:rPr lang="en-US" smtClean="0"/>
              <a:t>2/5/26</a:t>
            </a:fld>
            <a:endParaRPr lang="en-US"/>
          </a:p>
        </p:txBody>
      </p:sp>
      <p:sp>
        <p:nvSpPr>
          <p:cNvPr id="4" name="Footer Placeholder 3">
            <a:extLst>
              <a:ext uri="{FF2B5EF4-FFF2-40B4-BE49-F238E27FC236}">
                <a16:creationId xmlns:a16="http://schemas.microsoft.com/office/drawing/2014/main" id="{ECFB3175-DF45-0744-8A3A-195DA15F12C3}"/>
              </a:ext>
            </a:extLst>
          </p:cNvPr>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DE1A8B8-F2B7-6245-B7DB-6772A9FAAC70}"/>
              </a:ext>
            </a:extLst>
          </p:cNvPr>
          <p:cNvSpPr>
            <a:spLocks noGrp="1"/>
          </p:cNvSpPr>
          <p:nvPr>
            <p:ph type="sldNum" sz="quarter" idx="12"/>
          </p:nvPr>
        </p:nvSpPr>
        <p:spPr/>
        <p:txBody>
          <a:bodyPr/>
          <a:lstStyle/>
          <a:p>
            <a:fld id="{09104DF1-6CDA-F442-9110-A5BB2BE1CD7D}" type="slidenum">
              <a:rPr lang="en-US" smtClean="0"/>
              <a:t>‹#›</a:t>
            </a:fld>
            <a:endParaRPr lang="en-US"/>
          </a:p>
        </p:txBody>
      </p:sp>
    </p:spTree>
    <p:extLst>
      <p:ext uri="{BB962C8B-B14F-4D97-AF65-F5344CB8AC3E}">
        <p14:creationId xmlns:p14="http://schemas.microsoft.com/office/powerpoint/2010/main" val="279364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F29E8-78E2-CF4C-AB45-18B98074848D}"/>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12B3A1-93E6-164A-B6A6-A483410B2F4E}"/>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145242-A256-B24A-8B9A-2BD07377D3EF}"/>
              </a:ext>
            </a:extLst>
          </p:cNvPr>
          <p:cNvSpPr>
            <a:spLocks noGrp="1"/>
          </p:cNvSpPr>
          <p:nvPr>
            <p:ph type="dt" sz="half" idx="10"/>
          </p:nvPr>
        </p:nvSpPr>
        <p:spPr>
          <a:xfrm>
            <a:off x="628650" y="6356350"/>
            <a:ext cx="2057400" cy="365125"/>
          </a:xfrm>
          <a:prstGeom prst="rect">
            <a:avLst/>
          </a:prstGeom>
        </p:spPr>
        <p:txBody>
          <a:bodyPr/>
          <a:lstStyle/>
          <a:p>
            <a:pPr defTabSz="457200"/>
            <a:fld id="{0118F257-BC19-E04A-93B5-09E8160A1B30}" type="datetimeFigureOut">
              <a:rPr lang="en-US" smtClean="0">
                <a:solidFill>
                  <a:prstClr val="black"/>
                </a:solidFill>
              </a:rPr>
              <a:pPr defTabSz="457200"/>
              <a:t>2/5/26</a:t>
            </a:fld>
            <a:endParaRPr lang="en-US">
              <a:solidFill>
                <a:prstClr val="black"/>
              </a:solidFill>
            </a:endParaRPr>
          </a:p>
        </p:txBody>
      </p:sp>
      <p:sp>
        <p:nvSpPr>
          <p:cNvPr id="5" name="Footer Placeholder 4">
            <a:extLst>
              <a:ext uri="{FF2B5EF4-FFF2-40B4-BE49-F238E27FC236}">
                <a16:creationId xmlns:a16="http://schemas.microsoft.com/office/drawing/2014/main" id="{A770593D-E8FA-B34A-AAB7-8EC4FBD6C148}"/>
              </a:ext>
            </a:extLst>
          </p:cNvPr>
          <p:cNvSpPr>
            <a:spLocks noGrp="1"/>
          </p:cNvSpPr>
          <p:nvPr>
            <p:ph type="ftr" sz="quarter" idx="11"/>
          </p:nvPr>
        </p:nvSpPr>
        <p:spPr>
          <a:xfrm>
            <a:off x="3028950" y="6356350"/>
            <a:ext cx="3086100" cy="365125"/>
          </a:xfrm>
          <a:prstGeom prst="rect">
            <a:avLst/>
          </a:prstGeom>
        </p:spPr>
        <p:txBody>
          <a:bodyPr/>
          <a:lstStyle/>
          <a:p>
            <a:pPr defTabSz="457200"/>
            <a:endParaRPr lang="en-US">
              <a:solidFill>
                <a:prstClr val="black"/>
              </a:solidFill>
            </a:endParaRPr>
          </a:p>
        </p:txBody>
      </p:sp>
      <p:sp>
        <p:nvSpPr>
          <p:cNvPr id="6" name="Slide Number Placeholder 5">
            <a:extLst>
              <a:ext uri="{FF2B5EF4-FFF2-40B4-BE49-F238E27FC236}">
                <a16:creationId xmlns:a16="http://schemas.microsoft.com/office/drawing/2014/main" id="{40486309-CEAB-3C46-AD4A-517E9BF8C8CF}"/>
              </a:ext>
            </a:extLst>
          </p:cNvPr>
          <p:cNvSpPr>
            <a:spLocks noGrp="1"/>
          </p:cNvSpPr>
          <p:nvPr>
            <p:ph type="sldNum" sz="quarter" idx="12"/>
          </p:nvPr>
        </p:nvSpPr>
        <p:spPr/>
        <p:txBody>
          <a:bodyPr/>
          <a:lstStyle/>
          <a:p>
            <a:fld id="{09104DF1-6CDA-F442-9110-A5BB2BE1CD7D}"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471329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3.jpg"/><Relationship Id="rId5" Type="http://schemas.openxmlformats.org/officeDocument/2006/relationships/slideLayout" Target="../slideLayouts/slideLayout6.xml"/><Relationship Id="rId10" Type="http://schemas.openxmlformats.org/officeDocument/2006/relationships/image" Target="../media/image11.jpg"/><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3.jpg"/><Relationship Id="rId5" Type="http://schemas.openxmlformats.org/officeDocument/2006/relationships/slideLayout" Target="../slideLayouts/slideLayout13.xml"/><Relationship Id="rId10" Type="http://schemas.openxmlformats.org/officeDocument/2006/relationships/image" Target="../media/image11.jpg"/><Relationship Id="rId4" Type="http://schemas.openxmlformats.org/officeDocument/2006/relationships/slideLayout" Target="../slideLayouts/slideLayout12.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image" Target="../media/image3.jpg"/><Relationship Id="rId5" Type="http://schemas.openxmlformats.org/officeDocument/2006/relationships/slideLayout" Target="../slideLayouts/slideLayout20.xml"/><Relationship Id="rId10" Type="http://schemas.openxmlformats.org/officeDocument/2006/relationships/image" Target="../media/image2.png"/><Relationship Id="rId4" Type="http://schemas.openxmlformats.org/officeDocument/2006/relationships/slideLayout" Target="../slideLayouts/slideLayout1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6.xml"/><Relationship Id="rId1" Type="http://schemas.openxmlformats.org/officeDocument/2006/relationships/slideLayout" Target="../slideLayouts/slideLayout35.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C2FB6DE-EA49-4447-976B-434462BD778B}"/>
              </a:ext>
            </a:extLst>
          </p:cNvPr>
          <p:cNvSpPr/>
          <p:nvPr userDrawn="1"/>
        </p:nvSpPr>
        <p:spPr>
          <a:xfrm>
            <a:off x="0" y="1524000"/>
            <a:ext cx="9144000" cy="5334000"/>
          </a:xfrm>
          <a:prstGeom prst="rect">
            <a:avLst/>
          </a:prstGeom>
          <a:solidFill>
            <a:srgbClr val="DDE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D7603EBE-5F8F-1644-AA87-57B5684E506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685498"/>
            <a:ext cx="9144000" cy="4248992"/>
          </a:xfrm>
          <a:prstGeom prst="rect">
            <a:avLst/>
          </a:prstGeom>
        </p:spPr>
      </p:pic>
      <p:pic>
        <p:nvPicPr>
          <p:cNvPr id="13" name="Picture 12">
            <a:extLst>
              <a:ext uri="{FF2B5EF4-FFF2-40B4-BE49-F238E27FC236}">
                <a16:creationId xmlns:a16="http://schemas.microsoft.com/office/drawing/2014/main" id="{0ACCFA41-75BD-1247-936E-97495CE377D8}"/>
              </a:ext>
            </a:extLst>
          </p:cNvPr>
          <p:cNvPicPr>
            <a:picLocks noChangeAspect="1"/>
          </p:cNvPicPr>
          <p:nvPr userDrawn="1"/>
        </p:nvPicPr>
        <p:blipFill>
          <a:blip r:embed="rId4"/>
          <a:stretch>
            <a:fillRect/>
          </a:stretch>
        </p:blipFill>
        <p:spPr>
          <a:xfrm>
            <a:off x="2895600" y="-496231"/>
            <a:ext cx="7010400" cy="2743200"/>
          </a:xfrm>
          <a:prstGeom prst="rect">
            <a:avLst/>
          </a:prstGeom>
        </p:spPr>
      </p:pic>
      <p:sp>
        <p:nvSpPr>
          <p:cNvPr id="2" name="Title Placeholder 1"/>
          <p:cNvSpPr>
            <a:spLocks noGrp="1"/>
          </p:cNvSpPr>
          <p:nvPr>
            <p:ph type="title"/>
          </p:nvPr>
        </p:nvSpPr>
        <p:spPr>
          <a:xfrm>
            <a:off x="3947532" y="417088"/>
            <a:ext cx="4578970" cy="671937"/>
          </a:xfrm>
          <a:prstGeom prst="rect">
            <a:avLst/>
          </a:prstGeom>
        </p:spPr>
        <p:txBody>
          <a:bodyPr vert="horz" lIns="91440" tIns="45720" rIns="91440" bIns="45720" rtlCol="0" anchor="ctr">
            <a:normAutofit/>
          </a:bodyPr>
          <a:lstStyle/>
          <a:p>
            <a:r>
              <a:rPr lang="en-US" dirty="0"/>
              <a:t>Click to edit Master title style</a:t>
            </a:r>
          </a:p>
        </p:txBody>
      </p:sp>
      <p:sp>
        <p:nvSpPr>
          <p:cNvPr id="10" name="Freeform: Shape 15">
            <a:extLst>
              <a:ext uri="{FF2B5EF4-FFF2-40B4-BE49-F238E27FC236}">
                <a16:creationId xmlns:a16="http://schemas.microsoft.com/office/drawing/2014/main" id="{82BB3596-5189-1C4C-B448-EEC6A77BEDB8}"/>
              </a:ext>
            </a:extLst>
          </p:cNvPr>
          <p:cNvSpPr/>
          <p:nvPr userDrawn="1"/>
        </p:nvSpPr>
        <p:spPr>
          <a:xfrm>
            <a:off x="4362635" y="4115478"/>
            <a:ext cx="4800600" cy="2114047"/>
          </a:xfrm>
          <a:custGeom>
            <a:avLst/>
            <a:gdLst>
              <a:gd name="connsiteX0" fmla="*/ 4314548 w 4323425"/>
              <a:gd name="connsiteY0" fmla="*/ 0 h 727969"/>
              <a:gd name="connsiteX1" fmla="*/ 301841 w 4323425"/>
              <a:gd name="connsiteY1" fmla="*/ 8878 h 727969"/>
              <a:gd name="connsiteX2" fmla="*/ 0 w 4323425"/>
              <a:gd name="connsiteY2" fmla="*/ 727969 h 727969"/>
              <a:gd name="connsiteX3" fmla="*/ 4323425 w 4323425"/>
              <a:gd name="connsiteY3" fmla="*/ 727969 h 727969"/>
              <a:gd name="connsiteX4" fmla="*/ 4314548 w 4323425"/>
              <a:gd name="connsiteY4" fmla="*/ 0 h 727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23425" h="727969">
                <a:moveTo>
                  <a:pt x="4314548" y="0"/>
                </a:moveTo>
                <a:lnTo>
                  <a:pt x="301841" y="8878"/>
                </a:lnTo>
                <a:lnTo>
                  <a:pt x="0" y="727969"/>
                </a:lnTo>
                <a:lnTo>
                  <a:pt x="4323425" y="727969"/>
                </a:lnTo>
                <a:lnTo>
                  <a:pt x="4314548" y="0"/>
                </a:lnTo>
                <a:close/>
              </a:path>
            </a:pathLst>
          </a:custGeom>
          <a:solidFill>
            <a:srgbClr val="CBC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1" name="Straight Connector 10">
            <a:extLst>
              <a:ext uri="{FF2B5EF4-FFF2-40B4-BE49-F238E27FC236}">
                <a16:creationId xmlns:a16="http://schemas.microsoft.com/office/drawing/2014/main" id="{522ECAA5-9029-7F4A-9289-E0469FF876BB}"/>
              </a:ext>
            </a:extLst>
          </p:cNvPr>
          <p:cNvCxnSpPr>
            <a:cxnSpLocks/>
          </p:cNvCxnSpPr>
          <p:nvPr userDrawn="1"/>
        </p:nvCxnSpPr>
        <p:spPr>
          <a:xfrm flipV="1">
            <a:off x="4362635" y="6227686"/>
            <a:ext cx="4800600" cy="1839"/>
          </a:xfrm>
          <a:prstGeom prst="line">
            <a:avLst/>
          </a:prstGeom>
          <a:ln w="19050">
            <a:solidFill>
              <a:srgbClr val="ABA755"/>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95C6633E-E175-8E4D-84A3-922E2891D775}"/>
              </a:ext>
            </a:extLst>
          </p:cNvPr>
          <p:cNvPicPr>
            <a:picLocks noChangeAspect="1"/>
          </p:cNvPicPr>
          <p:nvPr userDrawn="1"/>
        </p:nvPicPr>
        <p:blipFill>
          <a:blip r:embed="rId5"/>
          <a:stretch>
            <a:fillRect/>
          </a:stretch>
        </p:blipFill>
        <p:spPr>
          <a:xfrm>
            <a:off x="457197" y="412596"/>
            <a:ext cx="2578150" cy="718199"/>
          </a:xfrm>
          <a:prstGeom prst="rect">
            <a:avLst/>
          </a:prstGeom>
        </p:spPr>
      </p:pic>
      <p:pic>
        <p:nvPicPr>
          <p:cNvPr id="18" name="Picture 17" descr="TP.png">
            <a:extLst>
              <a:ext uri="{FF2B5EF4-FFF2-40B4-BE49-F238E27FC236}">
                <a16:creationId xmlns:a16="http://schemas.microsoft.com/office/drawing/2014/main" id="{8476CCBA-C5C2-7E46-969B-DB4D69FD0BE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662513" y="4960218"/>
            <a:ext cx="1045889" cy="1045889"/>
          </a:xfrm>
          <a:prstGeom prst="rect">
            <a:avLst/>
          </a:prstGeom>
        </p:spPr>
      </p:pic>
      <p:pic>
        <p:nvPicPr>
          <p:cNvPr id="19" name="Picture 18" descr="AE.png">
            <a:extLst>
              <a:ext uri="{FF2B5EF4-FFF2-40B4-BE49-F238E27FC236}">
                <a16:creationId xmlns:a16="http://schemas.microsoft.com/office/drawing/2014/main" id="{C901FE9B-6E75-7A47-B37B-149CB567012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26175" y="4409702"/>
            <a:ext cx="821213" cy="821213"/>
          </a:xfrm>
          <a:prstGeom prst="rect">
            <a:avLst/>
          </a:prstGeom>
        </p:spPr>
      </p:pic>
      <p:pic>
        <p:nvPicPr>
          <p:cNvPr id="20" name="Picture 19" descr="BDO.png">
            <a:extLst>
              <a:ext uri="{FF2B5EF4-FFF2-40B4-BE49-F238E27FC236}">
                <a16:creationId xmlns:a16="http://schemas.microsoft.com/office/drawing/2014/main" id="{BF4878B5-2A1A-7F46-B0CB-956C88FA600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09587" y="5436325"/>
            <a:ext cx="636352" cy="636352"/>
          </a:xfrm>
          <a:prstGeom prst="rect">
            <a:avLst/>
          </a:prstGeom>
        </p:spPr>
      </p:pic>
      <p:pic>
        <p:nvPicPr>
          <p:cNvPr id="21" name="Picture 20" descr="EC.png">
            <a:extLst>
              <a:ext uri="{FF2B5EF4-FFF2-40B4-BE49-F238E27FC236}">
                <a16:creationId xmlns:a16="http://schemas.microsoft.com/office/drawing/2014/main" id="{FD8AADC7-CD59-F743-8687-C4C2AA6716F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062099" y="5219347"/>
            <a:ext cx="791644" cy="791644"/>
          </a:xfrm>
          <a:prstGeom prst="rect">
            <a:avLst/>
          </a:prstGeom>
        </p:spPr>
      </p:pic>
      <p:pic>
        <p:nvPicPr>
          <p:cNvPr id="22" name="Picture 21" descr="LOGO.png">
            <a:extLst>
              <a:ext uri="{FF2B5EF4-FFF2-40B4-BE49-F238E27FC236}">
                <a16:creationId xmlns:a16="http://schemas.microsoft.com/office/drawing/2014/main" id="{252E740C-0B95-0B4D-A009-90739899D35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7054434" y="4250145"/>
            <a:ext cx="914757" cy="914757"/>
          </a:xfrm>
          <a:prstGeom prst="rect">
            <a:avLst/>
          </a:prstGeom>
        </p:spPr>
      </p:pic>
      <p:pic>
        <p:nvPicPr>
          <p:cNvPr id="23" name="Picture 22" descr="LUX.png">
            <a:extLst>
              <a:ext uri="{FF2B5EF4-FFF2-40B4-BE49-F238E27FC236}">
                <a16:creationId xmlns:a16="http://schemas.microsoft.com/office/drawing/2014/main" id="{37B91D94-B7BC-E54B-8A10-205A5C41580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019800" y="5313756"/>
            <a:ext cx="835213" cy="835213"/>
          </a:xfrm>
          <a:prstGeom prst="rect">
            <a:avLst/>
          </a:prstGeom>
        </p:spPr>
      </p:pic>
      <p:pic>
        <p:nvPicPr>
          <p:cNvPr id="24" name="Picture 23" descr="AM2.png">
            <a:extLst>
              <a:ext uri="{FF2B5EF4-FFF2-40B4-BE49-F238E27FC236}">
                <a16:creationId xmlns:a16="http://schemas.microsoft.com/office/drawing/2014/main" id="{C423E5EC-FCAA-8B4A-A265-24281B193F5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5939749" y="4382815"/>
            <a:ext cx="874985" cy="874985"/>
          </a:xfrm>
          <a:prstGeom prst="rect">
            <a:avLst/>
          </a:prstGeom>
        </p:spPr>
      </p:pic>
      <p:cxnSp>
        <p:nvCxnSpPr>
          <p:cNvPr id="25" name="Straight Connector 24">
            <a:extLst>
              <a:ext uri="{FF2B5EF4-FFF2-40B4-BE49-F238E27FC236}">
                <a16:creationId xmlns:a16="http://schemas.microsoft.com/office/drawing/2014/main" id="{1AFCF1D7-29FA-254F-9EA1-504255E25A4D}"/>
              </a:ext>
            </a:extLst>
          </p:cNvPr>
          <p:cNvCxnSpPr>
            <a:cxnSpLocks/>
          </p:cNvCxnSpPr>
          <p:nvPr userDrawn="1"/>
        </p:nvCxnSpPr>
        <p:spPr>
          <a:xfrm flipV="1">
            <a:off x="4362635" y="6227686"/>
            <a:ext cx="4800600" cy="1839"/>
          </a:xfrm>
          <a:prstGeom prst="line">
            <a:avLst/>
          </a:prstGeom>
          <a:ln w="19050">
            <a:solidFill>
              <a:srgbClr val="ABA755"/>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78AA003-BF9E-734A-88EE-52D0045EC234}"/>
              </a:ext>
            </a:extLst>
          </p:cNvPr>
          <p:cNvCxnSpPr>
            <a:cxnSpLocks/>
          </p:cNvCxnSpPr>
          <p:nvPr userDrawn="1"/>
        </p:nvCxnSpPr>
        <p:spPr>
          <a:xfrm flipV="1">
            <a:off x="4697790" y="4140458"/>
            <a:ext cx="4465445" cy="802"/>
          </a:xfrm>
          <a:prstGeom prst="line">
            <a:avLst/>
          </a:prstGeom>
          <a:ln w="19050">
            <a:solidFill>
              <a:srgbClr val="ABA7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0666216"/>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280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46"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ECA166-9756-5347-BA50-B926DCB51E9A}"/>
              </a:ext>
            </a:extLst>
          </p:cNvPr>
          <p:cNvSpPr/>
          <p:nvPr userDrawn="1"/>
        </p:nvSpPr>
        <p:spPr>
          <a:xfrm>
            <a:off x="0" y="6099717"/>
            <a:ext cx="9144000" cy="758283"/>
          </a:xfrm>
          <a:prstGeom prst="rect">
            <a:avLst/>
          </a:prstGeom>
          <a:solidFill>
            <a:srgbClr val="2455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225593"/>
              </a:solidFill>
            </a:endParaRPr>
          </a:p>
        </p:txBody>
      </p:sp>
      <p:pic>
        <p:nvPicPr>
          <p:cNvPr id="7" name="Picture 6">
            <a:extLst>
              <a:ext uri="{FF2B5EF4-FFF2-40B4-BE49-F238E27FC236}">
                <a16:creationId xmlns:a16="http://schemas.microsoft.com/office/drawing/2014/main" id="{D0732B44-61AC-144D-8A88-A6A81ED86195}"/>
              </a:ext>
            </a:extLst>
          </p:cNvPr>
          <p:cNvPicPr>
            <a:picLocks noChangeAspect="1"/>
          </p:cNvPicPr>
          <p:nvPr userDrawn="1"/>
        </p:nvPicPr>
        <p:blipFill>
          <a:blip r:embed="rId9"/>
          <a:stretch>
            <a:fillRect/>
          </a:stretch>
        </p:blipFill>
        <p:spPr>
          <a:xfrm>
            <a:off x="2895600" y="-496231"/>
            <a:ext cx="7010400" cy="2743200"/>
          </a:xfrm>
          <a:prstGeom prst="rect">
            <a:avLst/>
          </a:prstGeom>
        </p:spPr>
      </p:pic>
      <p:sp>
        <p:nvSpPr>
          <p:cNvPr id="2" name="Title Placeholder 1">
            <a:extLst>
              <a:ext uri="{FF2B5EF4-FFF2-40B4-BE49-F238E27FC236}">
                <a16:creationId xmlns:a16="http://schemas.microsoft.com/office/drawing/2014/main" id="{C488CBAE-D2A8-7443-998B-5ACE273E14E0}"/>
              </a:ext>
            </a:extLst>
          </p:cNvPr>
          <p:cNvSpPr>
            <a:spLocks noGrp="1"/>
          </p:cNvSpPr>
          <p:nvPr>
            <p:ph type="title"/>
          </p:nvPr>
        </p:nvSpPr>
        <p:spPr>
          <a:xfrm>
            <a:off x="4003287" y="365125"/>
            <a:ext cx="5459367" cy="75709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F3F9420-7673-8544-A2BC-AA5B46CC669A}"/>
              </a:ext>
            </a:extLst>
          </p:cNvPr>
          <p:cNvSpPr>
            <a:spLocks noGrp="1"/>
          </p:cNvSpPr>
          <p:nvPr>
            <p:ph type="body" idx="1"/>
          </p:nvPr>
        </p:nvSpPr>
        <p:spPr>
          <a:xfrm>
            <a:off x="628650" y="1825625"/>
            <a:ext cx="7886700" cy="397300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C9FC3766-34DC-D548-8954-8871E1D55F01}"/>
              </a:ext>
            </a:extLst>
          </p:cNvPr>
          <p:cNvSpPr>
            <a:spLocks noGrp="1"/>
          </p:cNvSpPr>
          <p:nvPr>
            <p:ph type="sldNum" sz="quarter" idx="4"/>
          </p:nvPr>
        </p:nvSpPr>
        <p:spPr>
          <a:xfrm>
            <a:off x="6948604" y="6356350"/>
            <a:ext cx="2057400" cy="365125"/>
          </a:xfrm>
          <a:prstGeom prst="rect">
            <a:avLst/>
          </a:prstGeom>
        </p:spPr>
        <p:txBody>
          <a:bodyPr vert="horz" lIns="91440" tIns="45720" rIns="91440" bIns="45720" rtlCol="0" anchor="ctr"/>
          <a:lstStyle>
            <a:lvl1pPr algn="r">
              <a:defRPr sz="1200">
                <a:solidFill>
                  <a:schemeClr val="bg1"/>
                </a:solidFill>
              </a:defRPr>
            </a:lvl1pPr>
          </a:lstStyle>
          <a:p>
            <a:fld id="{09104DF1-6CDA-F442-9110-A5BB2BE1CD7D}" type="slidenum">
              <a:rPr lang="en-US" smtClean="0"/>
              <a:pPr/>
              <a:t>‹#›</a:t>
            </a:fld>
            <a:endParaRPr lang="en-US" dirty="0"/>
          </a:p>
        </p:txBody>
      </p:sp>
      <p:pic>
        <p:nvPicPr>
          <p:cNvPr id="11" name="Picture 10">
            <a:extLst>
              <a:ext uri="{FF2B5EF4-FFF2-40B4-BE49-F238E27FC236}">
                <a16:creationId xmlns:a16="http://schemas.microsoft.com/office/drawing/2014/main" id="{C129CB97-4E7B-0644-9FFE-28551C9B0510}"/>
              </a:ext>
            </a:extLst>
          </p:cNvPr>
          <p:cNvPicPr>
            <a:picLocks noChangeAspect="1"/>
          </p:cNvPicPr>
          <p:nvPr userDrawn="1"/>
        </p:nvPicPr>
        <p:blipFill rotWithShape="1">
          <a:blip r:embed="rId10"/>
          <a:srcRect t="11923" r="2427" b="10066"/>
          <a:stretch/>
        </p:blipFill>
        <p:spPr>
          <a:xfrm>
            <a:off x="809836" y="6166624"/>
            <a:ext cx="7341705" cy="691376"/>
          </a:xfrm>
          <a:prstGeom prst="rect">
            <a:avLst/>
          </a:prstGeom>
        </p:spPr>
      </p:pic>
      <p:pic>
        <p:nvPicPr>
          <p:cNvPr id="12" name="Picture 11">
            <a:extLst>
              <a:ext uri="{FF2B5EF4-FFF2-40B4-BE49-F238E27FC236}">
                <a16:creationId xmlns:a16="http://schemas.microsoft.com/office/drawing/2014/main" id="{F9FF22F2-88B6-284A-BF2E-FCB8071517C7}"/>
              </a:ext>
            </a:extLst>
          </p:cNvPr>
          <p:cNvPicPr>
            <a:picLocks noChangeAspect="1"/>
          </p:cNvPicPr>
          <p:nvPr userDrawn="1"/>
        </p:nvPicPr>
        <p:blipFill>
          <a:blip r:embed="rId11"/>
          <a:stretch>
            <a:fillRect/>
          </a:stretch>
        </p:blipFill>
        <p:spPr>
          <a:xfrm>
            <a:off x="457197" y="412596"/>
            <a:ext cx="2578150" cy="718199"/>
          </a:xfrm>
          <a:prstGeom prst="rect">
            <a:avLst/>
          </a:prstGeom>
        </p:spPr>
      </p:pic>
    </p:spTree>
    <p:extLst>
      <p:ext uri="{BB962C8B-B14F-4D97-AF65-F5344CB8AC3E}">
        <p14:creationId xmlns:p14="http://schemas.microsoft.com/office/powerpoint/2010/main" val="276693054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9" r:id="rId4"/>
    <p:sldLayoutId id="2147483666" r:id="rId5"/>
    <p:sldLayoutId id="2147483667" r:id="rId6"/>
    <p:sldLayoutId id="2147483668" r:id="rId7"/>
  </p:sldLayoutIdLst>
  <p:txStyles>
    <p:titleStyle>
      <a:lvl1pPr algn="l" defTabSz="914400" rtl="0" eaLnBrk="1" latinLnBrk="0" hangingPunct="1">
        <a:lnSpc>
          <a:spcPct val="90000"/>
        </a:lnSpc>
        <a:spcBef>
          <a:spcPct val="0"/>
        </a:spcBef>
        <a:buNone/>
        <a:defRPr sz="25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0ECA166-9756-5347-BA50-B926DCB51E9A}"/>
              </a:ext>
            </a:extLst>
          </p:cNvPr>
          <p:cNvSpPr/>
          <p:nvPr userDrawn="1"/>
        </p:nvSpPr>
        <p:spPr>
          <a:xfrm>
            <a:off x="0" y="6099717"/>
            <a:ext cx="9144000" cy="758283"/>
          </a:xfrm>
          <a:prstGeom prst="rect">
            <a:avLst/>
          </a:prstGeom>
          <a:solidFill>
            <a:srgbClr val="24559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225593"/>
              </a:solidFill>
            </a:endParaRPr>
          </a:p>
        </p:txBody>
      </p:sp>
      <p:pic>
        <p:nvPicPr>
          <p:cNvPr id="7" name="Picture 6">
            <a:extLst>
              <a:ext uri="{FF2B5EF4-FFF2-40B4-BE49-F238E27FC236}">
                <a16:creationId xmlns:a16="http://schemas.microsoft.com/office/drawing/2014/main" id="{D0732B44-61AC-144D-8A88-A6A81ED86195}"/>
              </a:ext>
            </a:extLst>
          </p:cNvPr>
          <p:cNvPicPr>
            <a:picLocks noChangeAspect="1"/>
          </p:cNvPicPr>
          <p:nvPr userDrawn="1"/>
        </p:nvPicPr>
        <p:blipFill>
          <a:blip r:embed="rId9"/>
          <a:stretch>
            <a:fillRect/>
          </a:stretch>
        </p:blipFill>
        <p:spPr>
          <a:xfrm>
            <a:off x="2895600" y="-496231"/>
            <a:ext cx="7010400" cy="2743200"/>
          </a:xfrm>
          <a:prstGeom prst="rect">
            <a:avLst/>
          </a:prstGeom>
        </p:spPr>
      </p:pic>
      <p:sp>
        <p:nvSpPr>
          <p:cNvPr id="2" name="Title Placeholder 1">
            <a:extLst>
              <a:ext uri="{FF2B5EF4-FFF2-40B4-BE49-F238E27FC236}">
                <a16:creationId xmlns:a16="http://schemas.microsoft.com/office/drawing/2014/main" id="{C488CBAE-D2A8-7443-998B-5ACE273E14E0}"/>
              </a:ext>
            </a:extLst>
          </p:cNvPr>
          <p:cNvSpPr>
            <a:spLocks noGrp="1"/>
          </p:cNvSpPr>
          <p:nvPr>
            <p:ph type="title"/>
          </p:nvPr>
        </p:nvSpPr>
        <p:spPr>
          <a:xfrm>
            <a:off x="4003287" y="365125"/>
            <a:ext cx="5459367" cy="75709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F3F9420-7673-8544-A2BC-AA5B46CC669A}"/>
              </a:ext>
            </a:extLst>
          </p:cNvPr>
          <p:cNvSpPr>
            <a:spLocks noGrp="1"/>
          </p:cNvSpPr>
          <p:nvPr>
            <p:ph type="body" idx="1"/>
          </p:nvPr>
        </p:nvSpPr>
        <p:spPr>
          <a:xfrm>
            <a:off x="628650" y="1825625"/>
            <a:ext cx="7886700" cy="397300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C9FC3766-34DC-D548-8954-8871E1D55F01}"/>
              </a:ext>
            </a:extLst>
          </p:cNvPr>
          <p:cNvSpPr>
            <a:spLocks noGrp="1"/>
          </p:cNvSpPr>
          <p:nvPr>
            <p:ph type="sldNum" sz="quarter" idx="4"/>
          </p:nvPr>
        </p:nvSpPr>
        <p:spPr>
          <a:xfrm>
            <a:off x="6948604" y="6356350"/>
            <a:ext cx="2057400" cy="365125"/>
          </a:xfrm>
          <a:prstGeom prst="rect">
            <a:avLst/>
          </a:prstGeom>
        </p:spPr>
        <p:txBody>
          <a:bodyPr vert="horz" lIns="91440" tIns="45720" rIns="91440" bIns="45720" rtlCol="0" anchor="ctr"/>
          <a:lstStyle>
            <a:lvl1pPr algn="r">
              <a:defRPr sz="1200">
                <a:solidFill>
                  <a:schemeClr val="bg1"/>
                </a:solidFill>
              </a:defRPr>
            </a:lvl1pPr>
          </a:lstStyle>
          <a:p>
            <a:pPr defTabSz="457200"/>
            <a:fld id="{09104DF1-6CDA-F442-9110-A5BB2BE1CD7D}" type="slidenum">
              <a:rPr lang="en-US" smtClean="0">
                <a:solidFill>
                  <a:prstClr val="white"/>
                </a:solidFill>
              </a:rPr>
              <a:pPr defTabSz="457200"/>
              <a:t>‹#›</a:t>
            </a:fld>
            <a:endParaRPr lang="en-US" dirty="0">
              <a:solidFill>
                <a:prstClr val="white"/>
              </a:solidFill>
            </a:endParaRPr>
          </a:p>
        </p:txBody>
      </p:sp>
      <p:pic>
        <p:nvPicPr>
          <p:cNvPr id="11" name="Picture 10">
            <a:extLst>
              <a:ext uri="{FF2B5EF4-FFF2-40B4-BE49-F238E27FC236}">
                <a16:creationId xmlns:a16="http://schemas.microsoft.com/office/drawing/2014/main" id="{C129CB97-4E7B-0644-9FFE-28551C9B0510}"/>
              </a:ext>
            </a:extLst>
          </p:cNvPr>
          <p:cNvPicPr>
            <a:picLocks noChangeAspect="1"/>
          </p:cNvPicPr>
          <p:nvPr userDrawn="1"/>
        </p:nvPicPr>
        <p:blipFill rotWithShape="1">
          <a:blip r:embed="rId10"/>
          <a:srcRect t="11923" r="2427" b="10066"/>
          <a:stretch/>
        </p:blipFill>
        <p:spPr>
          <a:xfrm>
            <a:off x="809836" y="6166624"/>
            <a:ext cx="7341705" cy="691376"/>
          </a:xfrm>
          <a:prstGeom prst="rect">
            <a:avLst/>
          </a:prstGeom>
        </p:spPr>
      </p:pic>
      <p:pic>
        <p:nvPicPr>
          <p:cNvPr id="12" name="Picture 11">
            <a:extLst>
              <a:ext uri="{FF2B5EF4-FFF2-40B4-BE49-F238E27FC236}">
                <a16:creationId xmlns:a16="http://schemas.microsoft.com/office/drawing/2014/main" id="{F9FF22F2-88B6-284A-BF2E-FCB8071517C7}"/>
              </a:ext>
            </a:extLst>
          </p:cNvPr>
          <p:cNvPicPr>
            <a:picLocks noChangeAspect="1"/>
          </p:cNvPicPr>
          <p:nvPr userDrawn="1"/>
        </p:nvPicPr>
        <p:blipFill>
          <a:blip r:embed="rId11"/>
          <a:stretch>
            <a:fillRect/>
          </a:stretch>
        </p:blipFill>
        <p:spPr>
          <a:xfrm>
            <a:off x="457197" y="412596"/>
            <a:ext cx="2578150" cy="718199"/>
          </a:xfrm>
          <a:prstGeom prst="rect">
            <a:avLst/>
          </a:prstGeom>
        </p:spPr>
      </p:pic>
    </p:spTree>
    <p:extLst>
      <p:ext uri="{BB962C8B-B14F-4D97-AF65-F5344CB8AC3E}">
        <p14:creationId xmlns:p14="http://schemas.microsoft.com/office/powerpoint/2010/main" val="368488117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Lst>
  <p:txStyles>
    <p:titleStyle>
      <a:lvl1pPr algn="l" defTabSz="914400" rtl="0" eaLnBrk="1" latinLnBrk="0" hangingPunct="1">
        <a:lnSpc>
          <a:spcPct val="90000"/>
        </a:lnSpc>
        <a:spcBef>
          <a:spcPct val="0"/>
        </a:spcBef>
        <a:buNone/>
        <a:defRPr sz="25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0732B44-61AC-144D-8A88-A6A81ED86195}"/>
              </a:ext>
            </a:extLst>
          </p:cNvPr>
          <p:cNvPicPr>
            <a:picLocks noChangeAspect="1"/>
          </p:cNvPicPr>
          <p:nvPr userDrawn="1"/>
        </p:nvPicPr>
        <p:blipFill>
          <a:blip r:embed="rId10"/>
          <a:stretch>
            <a:fillRect/>
          </a:stretch>
        </p:blipFill>
        <p:spPr>
          <a:xfrm>
            <a:off x="2895600" y="-496231"/>
            <a:ext cx="7010400" cy="2743200"/>
          </a:xfrm>
          <a:prstGeom prst="rect">
            <a:avLst/>
          </a:prstGeom>
        </p:spPr>
      </p:pic>
      <p:sp>
        <p:nvSpPr>
          <p:cNvPr id="2" name="Title Placeholder 1">
            <a:extLst>
              <a:ext uri="{FF2B5EF4-FFF2-40B4-BE49-F238E27FC236}">
                <a16:creationId xmlns:a16="http://schemas.microsoft.com/office/drawing/2014/main" id="{C488CBAE-D2A8-7443-998B-5ACE273E14E0}"/>
              </a:ext>
            </a:extLst>
          </p:cNvPr>
          <p:cNvSpPr>
            <a:spLocks noGrp="1"/>
          </p:cNvSpPr>
          <p:nvPr>
            <p:ph type="title"/>
          </p:nvPr>
        </p:nvSpPr>
        <p:spPr>
          <a:xfrm>
            <a:off x="4003287" y="365125"/>
            <a:ext cx="5459367" cy="75709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F3F9420-7673-8544-A2BC-AA5B46CC669A}"/>
              </a:ext>
            </a:extLst>
          </p:cNvPr>
          <p:cNvSpPr>
            <a:spLocks noGrp="1"/>
          </p:cNvSpPr>
          <p:nvPr>
            <p:ph type="body" idx="1"/>
          </p:nvPr>
        </p:nvSpPr>
        <p:spPr>
          <a:xfrm>
            <a:off x="628650" y="1825625"/>
            <a:ext cx="7886700" cy="397300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F9FF22F2-88B6-284A-BF2E-FCB8071517C7}"/>
              </a:ext>
            </a:extLst>
          </p:cNvPr>
          <p:cNvPicPr>
            <a:picLocks noChangeAspect="1"/>
          </p:cNvPicPr>
          <p:nvPr userDrawn="1"/>
        </p:nvPicPr>
        <p:blipFill>
          <a:blip r:embed="rId11"/>
          <a:stretch>
            <a:fillRect/>
          </a:stretch>
        </p:blipFill>
        <p:spPr>
          <a:xfrm>
            <a:off x="457197" y="412596"/>
            <a:ext cx="2578150" cy="718199"/>
          </a:xfrm>
          <a:prstGeom prst="rect">
            <a:avLst/>
          </a:prstGeom>
        </p:spPr>
      </p:pic>
    </p:spTree>
    <p:extLst>
      <p:ext uri="{BB962C8B-B14F-4D97-AF65-F5344CB8AC3E}">
        <p14:creationId xmlns:p14="http://schemas.microsoft.com/office/powerpoint/2010/main" val="185324327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Lst>
  <p:txStyles>
    <p:titleStyle>
      <a:lvl1pPr algn="l" defTabSz="914400" rtl="0" eaLnBrk="1" latinLnBrk="0" hangingPunct="1">
        <a:lnSpc>
          <a:spcPct val="90000"/>
        </a:lnSpc>
        <a:spcBef>
          <a:spcPct val="0"/>
        </a:spcBef>
        <a:buNone/>
        <a:defRPr sz="2500" b="1"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277943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a:extLst>
              <a:ext uri="{FF2B5EF4-FFF2-40B4-BE49-F238E27FC236}">
                <a16:creationId xmlns:a16="http://schemas.microsoft.com/office/drawing/2014/main" id="{6B9A1CC0-6A17-410F-8808-41FCA4BB9E1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a:extLst>
              <a:ext uri="{FF2B5EF4-FFF2-40B4-BE49-F238E27FC236}">
                <a16:creationId xmlns:a16="http://schemas.microsoft.com/office/drawing/2014/main" id="{040A4854-B7D3-458B-8240-D6DA0A5CC6A7}"/>
              </a:ext>
            </a:extLst>
          </p:cNvPr>
          <p:cNvSpPr>
            <a:spLocks noGrp="1"/>
          </p:cNvSpPr>
          <p:nvPr>
            <p:ph type="title"/>
          </p:nvPr>
        </p:nvSpPr>
        <p:spPr>
          <a:xfrm>
            <a:off x="357188" y="1820863"/>
            <a:ext cx="8418512" cy="1143000"/>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98E37D1-D58C-4A45-892A-2B4AB13D04C5}"/>
              </a:ext>
            </a:extLst>
          </p:cNvPr>
          <p:cNvSpPr>
            <a:spLocks noGrp="1"/>
          </p:cNvSpPr>
          <p:nvPr>
            <p:ph type="body" idx="1"/>
          </p:nvPr>
        </p:nvSpPr>
        <p:spPr>
          <a:xfrm>
            <a:off x="357188" y="2963863"/>
            <a:ext cx="8418512" cy="496887"/>
          </a:xfrm>
          <a:prstGeom prst="rect">
            <a:avLst/>
          </a:prstGeom>
        </p:spPr>
        <p:txBody>
          <a:bodyPr vert="horz" lIns="91440" tIns="45720" rIns="91440" bIns="45720" rtlCol="0">
            <a:normAutofit/>
          </a:bodyPr>
          <a:lstStyle/>
          <a:p>
            <a:pPr lvl="0"/>
            <a:endParaRPr lang="en-US" dirty="0"/>
          </a:p>
        </p:txBody>
      </p:sp>
    </p:spTree>
    <p:extLst>
      <p:ext uri="{BB962C8B-B14F-4D97-AF65-F5344CB8AC3E}">
        <p14:creationId xmlns:p14="http://schemas.microsoft.com/office/powerpoint/2010/main" val="2580434887"/>
      </p:ext>
    </p:extLst>
  </p:cSld>
  <p:clrMap bg1="lt1" tx1="dk1" bg2="lt2" tx2="dk2" accent1="accent1" accent2="accent2" accent3="accent3" accent4="accent4" accent5="accent5" accent6="accent6" hlink="hlink" folHlink="folHlink"/>
  <p:sldLayoutIdLst>
    <p:sldLayoutId id="2147483700" r:id="rId1"/>
  </p:sldLayoutIdLst>
  <p:txStyles>
    <p:titleStyle>
      <a:lvl1pPr algn="ctr" defTabSz="457200" rtl="0" eaLnBrk="0" fontAlgn="base" hangingPunct="0">
        <a:spcBef>
          <a:spcPct val="0"/>
        </a:spcBef>
        <a:spcAft>
          <a:spcPct val="0"/>
        </a:spcAft>
        <a:defRPr sz="3500" kern="1100" spc="140">
          <a:solidFill>
            <a:srgbClr val="404040"/>
          </a:solidFill>
          <a:latin typeface="Arial"/>
          <a:ea typeface="MS PGothic" panose="020B0600070205080204" pitchFamily="34" charset="-128"/>
          <a:cs typeface="+mj-cs"/>
        </a:defRPr>
      </a:lvl1pPr>
      <a:lvl2pPr algn="ctr" defTabSz="457200" rtl="0" eaLnBrk="0" fontAlgn="base" hangingPunct="0">
        <a:spcBef>
          <a:spcPct val="0"/>
        </a:spcBef>
        <a:spcAft>
          <a:spcPct val="0"/>
        </a:spcAft>
        <a:defRPr sz="3500">
          <a:solidFill>
            <a:srgbClr val="404040"/>
          </a:solidFill>
          <a:latin typeface="Arial" panose="020B0604020202020204" pitchFamily="34" charset="0"/>
          <a:ea typeface="MS PGothic" panose="020B0600070205080204" pitchFamily="34" charset="-128"/>
        </a:defRPr>
      </a:lvl2pPr>
      <a:lvl3pPr algn="ctr" defTabSz="457200" rtl="0" eaLnBrk="0" fontAlgn="base" hangingPunct="0">
        <a:spcBef>
          <a:spcPct val="0"/>
        </a:spcBef>
        <a:spcAft>
          <a:spcPct val="0"/>
        </a:spcAft>
        <a:defRPr sz="3500">
          <a:solidFill>
            <a:srgbClr val="404040"/>
          </a:solidFill>
          <a:latin typeface="Arial" panose="020B0604020202020204" pitchFamily="34" charset="0"/>
          <a:ea typeface="MS PGothic" panose="020B0600070205080204" pitchFamily="34" charset="-128"/>
        </a:defRPr>
      </a:lvl3pPr>
      <a:lvl4pPr algn="ctr" defTabSz="457200" rtl="0" eaLnBrk="0" fontAlgn="base" hangingPunct="0">
        <a:spcBef>
          <a:spcPct val="0"/>
        </a:spcBef>
        <a:spcAft>
          <a:spcPct val="0"/>
        </a:spcAft>
        <a:defRPr sz="3500">
          <a:solidFill>
            <a:srgbClr val="404040"/>
          </a:solidFill>
          <a:latin typeface="Arial" panose="020B0604020202020204" pitchFamily="34" charset="0"/>
          <a:ea typeface="MS PGothic" panose="020B0600070205080204" pitchFamily="34" charset="-128"/>
        </a:defRPr>
      </a:lvl4pPr>
      <a:lvl5pPr algn="ctr" defTabSz="457200" rtl="0" eaLnBrk="0" fontAlgn="base" hangingPunct="0">
        <a:spcBef>
          <a:spcPct val="0"/>
        </a:spcBef>
        <a:spcAft>
          <a:spcPct val="0"/>
        </a:spcAft>
        <a:defRPr sz="3500">
          <a:solidFill>
            <a:srgbClr val="404040"/>
          </a:solidFill>
          <a:latin typeface="Arial" panose="020B0604020202020204" pitchFamily="34" charset="0"/>
          <a:ea typeface="MS PGothic" panose="020B0600070205080204" pitchFamily="34" charset="-128"/>
        </a:defRPr>
      </a:lvl5pPr>
      <a:lvl6pPr marL="457200" algn="ctr" defTabSz="457200" rtl="0" fontAlgn="base">
        <a:spcBef>
          <a:spcPct val="0"/>
        </a:spcBef>
        <a:spcAft>
          <a:spcPct val="0"/>
        </a:spcAft>
        <a:defRPr sz="3500">
          <a:solidFill>
            <a:srgbClr val="404040"/>
          </a:solidFill>
          <a:latin typeface="Arial" panose="020B0604020202020204" pitchFamily="34" charset="0"/>
          <a:ea typeface="MS PGothic" panose="020B0600070205080204" pitchFamily="34" charset="-128"/>
        </a:defRPr>
      </a:lvl6pPr>
      <a:lvl7pPr marL="914400" algn="ctr" defTabSz="457200" rtl="0" fontAlgn="base">
        <a:spcBef>
          <a:spcPct val="0"/>
        </a:spcBef>
        <a:spcAft>
          <a:spcPct val="0"/>
        </a:spcAft>
        <a:defRPr sz="3500">
          <a:solidFill>
            <a:srgbClr val="404040"/>
          </a:solidFill>
          <a:latin typeface="Arial" panose="020B0604020202020204" pitchFamily="34" charset="0"/>
          <a:ea typeface="MS PGothic" panose="020B0600070205080204" pitchFamily="34" charset="-128"/>
        </a:defRPr>
      </a:lvl7pPr>
      <a:lvl8pPr marL="1371600" algn="ctr" defTabSz="457200" rtl="0" fontAlgn="base">
        <a:spcBef>
          <a:spcPct val="0"/>
        </a:spcBef>
        <a:spcAft>
          <a:spcPct val="0"/>
        </a:spcAft>
        <a:defRPr sz="3500">
          <a:solidFill>
            <a:srgbClr val="404040"/>
          </a:solidFill>
          <a:latin typeface="Arial" panose="020B0604020202020204" pitchFamily="34" charset="0"/>
          <a:ea typeface="MS PGothic" panose="020B0600070205080204" pitchFamily="34" charset="-128"/>
        </a:defRPr>
      </a:lvl8pPr>
      <a:lvl9pPr marL="1828800" algn="ctr" defTabSz="457200" rtl="0" fontAlgn="base">
        <a:spcBef>
          <a:spcPct val="0"/>
        </a:spcBef>
        <a:spcAft>
          <a:spcPct val="0"/>
        </a:spcAft>
        <a:defRPr sz="3500">
          <a:solidFill>
            <a:srgbClr val="404040"/>
          </a:solidFill>
          <a:latin typeface="Arial" panose="020B0604020202020204" pitchFamily="34" charset="0"/>
          <a:ea typeface="MS PGothic" panose="020B0600070205080204" pitchFamily="34" charset="-128"/>
        </a:defRPr>
      </a:lvl9pPr>
    </p:titleStyle>
    <p:bodyStyle>
      <a:lvl1pPr algn="ctr" defTabSz="457200" rtl="0" eaLnBrk="0" fontAlgn="base" hangingPunct="0">
        <a:spcBef>
          <a:spcPct val="20000"/>
        </a:spcBef>
        <a:spcAft>
          <a:spcPct val="0"/>
        </a:spcAft>
        <a:defRPr kern="1200" spc="140">
          <a:solidFill>
            <a:srgbClr val="404040"/>
          </a:solidFill>
          <a:latin typeface="Arial"/>
          <a:ea typeface="MS PGothic"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4E5A2763-59DE-4E9F-9DD1-01FFAB1687D8}"/>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2051" name="Text Placeholder 2">
            <a:extLst>
              <a:ext uri="{FF2B5EF4-FFF2-40B4-BE49-F238E27FC236}">
                <a16:creationId xmlns:a16="http://schemas.microsoft.com/office/drawing/2014/main" id="{77F6EE34-FA73-4F90-BD56-C743582ABE7B}"/>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8FFBD236-B781-4429-B903-83B7275CD273}"/>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D5B95062-5F14-4BBE-9775-031B700B446E}" type="datetimeFigureOut">
              <a:rPr lang="en-US" altLang="en-US"/>
              <a:pPr>
                <a:defRPr/>
              </a:pPr>
              <a:t>2/5/26</a:t>
            </a:fld>
            <a:endParaRPr lang="en-US" altLang="en-US"/>
          </a:p>
        </p:txBody>
      </p:sp>
      <p:sp>
        <p:nvSpPr>
          <p:cNvPr id="5" name="Footer Placeholder 4">
            <a:extLst>
              <a:ext uri="{FF2B5EF4-FFF2-40B4-BE49-F238E27FC236}">
                <a16:creationId xmlns:a16="http://schemas.microsoft.com/office/drawing/2014/main" id="{9CEBDA71-59D6-4E86-A54E-746DA2BD2375}"/>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en-US"/>
          </a:p>
        </p:txBody>
      </p:sp>
      <p:sp>
        <p:nvSpPr>
          <p:cNvPr id="6" name="Slide Number Placeholder 5">
            <a:extLst>
              <a:ext uri="{FF2B5EF4-FFF2-40B4-BE49-F238E27FC236}">
                <a16:creationId xmlns:a16="http://schemas.microsoft.com/office/drawing/2014/main" id="{9E3875AF-EDF0-42A7-BCC4-59F46CB67EA2}"/>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C3F65F57-D588-4EE1-8363-F5CA45AEA6B1}" type="slidenum">
              <a:rPr lang="en-US" altLang="en-US"/>
              <a:pPr>
                <a:defRPr/>
              </a:pPr>
              <a:t>‹#›</a:t>
            </a:fld>
            <a:endParaRPr lang="en-US" altLang="en-US"/>
          </a:p>
        </p:txBody>
      </p:sp>
      <p:pic>
        <p:nvPicPr>
          <p:cNvPr id="2055" name="Picture 6">
            <a:extLst>
              <a:ext uri="{FF2B5EF4-FFF2-40B4-BE49-F238E27FC236}">
                <a16:creationId xmlns:a16="http://schemas.microsoft.com/office/drawing/2014/main" id="{B4D95334-97F2-42DE-8189-A7C5B64540A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4646933"/>
      </p:ext>
    </p:extLst>
  </p:cSld>
  <p:clrMap bg1="lt1" tx1="dk1" bg2="lt2" tx2="dk2" accent1="accent1" accent2="accent2" accent3="accent3" accent4="accent4" accent5="accent5" accent6="accent6" hlink="hlink" folHlink="folHlink"/>
  <p:sldLayoutIdLst>
    <p:sldLayoutId id="2147483702" r:id="rId1"/>
    <p:sldLayoutId id="2147483703" r:id="rId2"/>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2pPr>
      <a:lvl3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3pPr>
      <a:lvl4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4pPr>
      <a:lvl5pPr algn="ctr" defTabSz="457200" rtl="0" eaLnBrk="0" fontAlgn="base" hangingPunct="0">
        <a:spcBef>
          <a:spcPct val="0"/>
        </a:spcBef>
        <a:spcAft>
          <a:spcPct val="0"/>
        </a:spcAft>
        <a:defRPr sz="4400">
          <a:solidFill>
            <a:schemeClr val="tx1"/>
          </a:solidFill>
          <a:latin typeface="Calibri" panose="020F0502020204030204" pitchFamily="34" charset="0"/>
          <a:ea typeface="MS PGothic" panose="020B0600070205080204" pitchFamily="34" charset="-128"/>
        </a:defRPr>
      </a:lvl5pPr>
      <a:lvl6pPr marL="4572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6pPr>
      <a:lvl7pPr marL="9144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7pPr>
      <a:lvl8pPr marL="13716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8pPr>
      <a:lvl9pPr marL="1828800" algn="ctr" defTabSz="457200" rtl="0" fontAlgn="base">
        <a:spcBef>
          <a:spcPct val="0"/>
        </a:spcBef>
        <a:spcAft>
          <a:spcPct val="0"/>
        </a:spcAft>
        <a:defRPr sz="4400">
          <a:solidFill>
            <a:schemeClr val="tx1"/>
          </a:solidFill>
          <a:latin typeface="Calibri" panose="020F0502020204030204" pitchFamily="34" charset="0"/>
          <a:ea typeface="MS PGothic" panose="020B0600070205080204"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hyperlink" Target="mailto:consult@luxnovapartners.co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BE318-B11A-7540-80F2-F387E461EB29}"/>
              </a:ext>
            </a:extLst>
          </p:cNvPr>
          <p:cNvSpPr>
            <a:spLocks noGrp="1"/>
          </p:cNvSpPr>
          <p:nvPr>
            <p:ph type="title"/>
          </p:nvPr>
        </p:nvSpPr>
        <p:spPr>
          <a:xfrm>
            <a:off x="3947532" y="417088"/>
            <a:ext cx="5196468" cy="671937"/>
          </a:xfrm>
        </p:spPr>
        <p:txBody>
          <a:bodyPr>
            <a:normAutofit fontScale="90000"/>
          </a:bodyPr>
          <a:lstStyle/>
          <a:p>
            <a:r>
              <a:rPr lang="en-GB" b="1" dirty="0"/>
              <a:t>Heat Networks Investment Project</a:t>
            </a:r>
            <a:endParaRPr lang="en-US" dirty="0"/>
          </a:p>
        </p:txBody>
      </p:sp>
      <p:sp>
        <p:nvSpPr>
          <p:cNvPr id="4" name="TextBox 3">
            <a:extLst>
              <a:ext uri="{FF2B5EF4-FFF2-40B4-BE49-F238E27FC236}">
                <a16:creationId xmlns:a16="http://schemas.microsoft.com/office/drawing/2014/main" id="{2897E100-3089-49F1-8032-0D8E1EE2CCCB}"/>
              </a:ext>
            </a:extLst>
          </p:cNvPr>
          <p:cNvSpPr txBox="1"/>
          <p:nvPr/>
        </p:nvSpPr>
        <p:spPr>
          <a:xfrm>
            <a:off x="693937" y="6283287"/>
            <a:ext cx="3284738" cy="369332"/>
          </a:xfrm>
          <a:prstGeom prst="rect">
            <a:avLst/>
          </a:prstGeom>
          <a:noFill/>
        </p:spPr>
        <p:txBody>
          <a:bodyPr wrap="square" rtlCol="0">
            <a:spAutoFit/>
          </a:bodyPr>
          <a:lstStyle/>
          <a:p>
            <a:r>
              <a:rPr lang="en-GB" dirty="0"/>
              <a:t>@</a:t>
            </a:r>
            <a:r>
              <a:rPr lang="en-GB" dirty="0" err="1"/>
              <a:t>TPHeatNetworks</a:t>
            </a:r>
            <a:endParaRPr lang="en-GB" dirty="0"/>
          </a:p>
        </p:txBody>
      </p:sp>
    </p:spTree>
    <p:extLst>
      <p:ext uri="{BB962C8B-B14F-4D97-AF65-F5344CB8AC3E}">
        <p14:creationId xmlns:p14="http://schemas.microsoft.com/office/powerpoint/2010/main" val="1870141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6012-2B86-4F08-A409-DD0F2CA8AD41}"/>
              </a:ext>
            </a:extLst>
          </p:cNvPr>
          <p:cNvSpPr>
            <a:spLocks noGrp="1"/>
          </p:cNvSpPr>
          <p:nvPr>
            <p:ph type="title"/>
          </p:nvPr>
        </p:nvSpPr>
        <p:spPr>
          <a:xfrm>
            <a:off x="3907449" y="365125"/>
            <a:ext cx="5236552" cy="757093"/>
          </a:xfrm>
        </p:spPr>
        <p:txBody>
          <a:bodyPr>
            <a:normAutofit fontScale="90000"/>
          </a:bodyPr>
          <a:lstStyle/>
          <a:p>
            <a:r>
              <a:rPr lang="en-US" dirty="0"/>
              <a:t>2 approaches: </a:t>
            </a:r>
            <a:r>
              <a:rPr lang="en-US" dirty="0" err="1"/>
              <a:t>ESCo</a:t>
            </a:r>
            <a:r>
              <a:rPr lang="en-US" dirty="0"/>
              <a:t> procuring network</a:t>
            </a:r>
            <a:endParaRPr lang="en-GB" dirty="0"/>
          </a:p>
        </p:txBody>
      </p:sp>
      <p:grpSp>
        <p:nvGrpSpPr>
          <p:cNvPr id="15" name="Group 14">
            <a:extLst>
              <a:ext uri="{FF2B5EF4-FFF2-40B4-BE49-F238E27FC236}">
                <a16:creationId xmlns:a16="http://schemas.microsoft.com/office/drawing/2014/main" id="{D5FB191C-058A-4F40-AC18-05F240C07633}"/>
              </a:ext>
            </a:extLst>
          </p:cNvPr>
          <p:cNvGrpSpPr/>
          <p:nvPr/>
        </p:nvGrpSpPr>
        <p:grpSpPr>
          <a:xfrm>
            <a:off x="435869" y="1636983"/>
            <a:ext cx="8175194" cy="3960697"/>
            <a:chOff x="607176" y="1922060"/>
            <a:chExt cx="11082037" cy="4242212"/>
          </a:xfrm>
        </p:grpSpPr>
        <p:cxnSp>
          <p:nvCxnSpPr>
            <p:cNvPr id="16" name="Straight Connector 15">
              <a:extLst>
                <a:ext uri="{FF2B5EF4-FFF2-40B4-BE49-F238E27FC236}">
                  <a16:creationId xmlns:a16="http://schemas.microsoft.com/office/drawing/2014/main" id="{993E5BD8-5E3D-4049-BAD0-4EDC448BB8B7}"/>
                </a:ext>
              </a:extLst>
            </p:cNvPr>
            <p:cNvCxnSpPr>
              <a:cxnSpLocks/>
              <a:stCxn id="37" idx="4"/>
              <a:endCxn id="30" idx="0"/>
            </p:cNvCxnSpPr>
            <p:nvPr/>
          </p:nvCxnSpPr>
          <p:spPr>
            <a:xfrm>
              <a:off x="10231889" y="3108603"/>
              <a:ext cx="0" cy="147193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15A1DC8-B296-415E-9195-BFD79064FE89}"/>
                </a:ext>
              </a:extLst>
            </p:cNvPr>
            <p:cNvSpPr/>
            <p:nvPr/>
          </p:nvSpPr>
          <p:spPr>
            <a:xfrm>
              <a:off x="3164641" y="1942649"/>
              <a:ext cx="1576385" cy="118654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ESCo</a:t>
              </a:r>
              <a:endParaRPr lang="en-US" dirty="0"/>
            </a:p>
          </p:txBody>
        </p:sp>
        <p:sp>
          <p:nvSpPr>
            <p:cNvPr id="30" name="Rounded Rectangle 32">
              <a:extLst>
                <a:ext uri="{FF2B5EF4-FFF2-40B4-BE49-F238E27FC236}">
                  <a16:creationId xmlns:a16="http://schemas.microsoft.com/office/drawing/2014/main" id="{5097CA5D-7D8B-45C6-AF25-FB49464AB383}"/>
                </a:ext>
              </a:extLst>
            </p:cNvPr>
            <p:cNvSpPr/>
            <p:nvPr/>
          </p:nvSpPr>
          <p:spPr>
            <a:xfrm>
              <a:off x="8774564" y="4580542"/>
              <a:ext cx="2914649" cy="1572071"/>
            </a:xfrm>
            <a:prstGeom prst="roundRect">
              <a:avLst>
                <a:gd name="adj" fmla="val 3041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06. DBOM</a:t>
              </a:r>
            </a:p>
            <a:p>
              <a:pPr algn="ctr"/>
              <a:endParaRPr lang="en-US" dirty="0"/>
            </a:p>
            <a:p>
              <a:pPr algn="ctr"/>
              <a:endParaRPr lang="en-US" dirty="0"/>
            </a:p>
          </p:txBody>
        </p:sp>
        <p:sp>
          <p:nvSpPr>
            <p:cNvPr id="31" name="Rounded Rectangle 33">
              <a:extLst>
                <a:ext uri="{FF2B5EF4-FFF2-40B4-BE49-F238E27FC236}">
                  <a16:creationId xmlns:a16="http://schemas.microsoft.com/office/drawing/2014/main" id="{045C2220-4DC3-481E-880C-A95C6C3BDBDD}"/>
                </a:ext>
              </a:extLst>
            </p:cNvPr>
            <p:cNvSpPr/>
            <p:nvPr/>
          </p:nvSpPr>
          <p:spPr>
            <a:xfrm>
              <a:off x="1511268" y="5388256"/>
              <a:ext cx="1457324" cy="776016"/>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D&amp;B</a:t>
              </a:r>
            </a:p>
          </p:txBody>
        </p:sp>
        <p:sp>
          <p:nvSpPr>
            <p:cNvPr id="32" name="Rounded Rectangle 37">
              <a:extLst>
                <a:ext uri="{FF2B5EF4-FFF2-40B4-BE49-F238E27FC236}">
                  <a16:creationId xmlns:a16="http://schemas.microsoft.com/office/drawing/2014/main" id="{B7909656-365B-4932-ADDC-35C753B55F6D}"/>
                </a:ext>
              </a:extLst>
            </p:cNvPr>
            <p:cNvSpPr/>
            <p:nvPr/>
          </p:nvSpPr>
          <p:spPr>
            <a:xfrm>
              <a:off x="3149738" y="5388256"/>
              <a:ext cx="1457324" cy="77601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07. O&amp;M</a:t>
              </a:r>
            </a:p>
          </p:txBody>
        </p:sp>
        <p:sp>
          <p:nvSpPr>
            <p:cNvPr id="33" name="Rounded Rectangle 42">
              <a:extLst>
                <a:ext uri="{FF2B5EF4-FFF2-40B4-BE49-F238E27FC236}">
                  <a16:creationId xmlns:a16="http://schemas.microsoft.com/office/drawing/2014/main" id="{859E10D2-8D0D-4E91-8119-4C980FF437AA}"/>
                </a:ext>
              </a:extLst>
            </p:cNvPr>
            <p:cNvSpPr/>
            <p:nvPr/>
          </p:nvSpPr>
          <p:spPr>
            <a:xfrm>
              <a:off x="4752027" y="5388256"/>
              <a:ext cx="1457324" cy="77601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16. Metering &amp; Billing</a:t>
              </a:r>
            </a:p>
          </p:txBody>
        </p:sp>
        <p:sp>
          <p:nvSpPr>
            <p:cNvPr id="34" name="Rounded Rectangle 43">
              <a:extLst>
                <a:ext uri="{FF2B5EF4-FFF2-40B4-BE49-F238E27FC236}">
                  <a16:creationId xmlns:a16="http://schemas.microsoft.com/office/drawing/2014/main" id="{E82B1C29-EED4-453A-81AF-0593E133E19B}"/>
                </a:ext>
              </a:extLst>
            </p:cNvPr>
            <p:cNvSpPr/>
            <p:nvPr/>
          </p:nvSpPr>
          <p:spPr>
            <a:xfrm>
              <a:off x="8774561" y="5388256"/>
              <a:ext cx="1457324" cy="776016"/>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D&amp;B</a:t>
              </a:r>
            </a:p>
          </p:txBody>
        </p:sp>
        <p:sp>
          <p:nvSpPr>
            <p:cNvPr id="35" name="Rounded Rectangle 44">
              <a:extLst>
                <a:ext uri="{FF2B5EF4-FFF2-40B4-BE49-F238E27FC236}">
                  <a16:creationId xmlns:a16="http://schemas.microsoft.com/office/drawing/2014/main" id="{FEF31FAF-D635-4611-982A-E434FDD7DD05}"/>
                </a:ext>
              </a:extLst>
            </p:cNvPr>
            <p:cNvSpPr/>
            <p:nvPr/>
          </p:nvSpPr>
          <p:spPr>
            <a:xfrm>
              <a:off x="10231887" y="5376450"/>
              <a:ext cx="1457324" cy="776016"/>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07. O&amp;M</a:t>
              </a:r>
            </a:p>
          </p:txBody>
        </p:sp>
        <p:sp>
          <p:nvSpPr>
            <p:cNvPr id="36" name="Rounded Rectangle 46">
              <a:extLst>
                <a:ext uri="{FF2B5EF4-FFF2-40B4-BE49-F238E27FC236}">
                  <a16:creationId xmlns:a16="http://schemas.microsoft.com/office/drawing/2014/main" id="{B2AB4BDB-942B-4B15-ABAF-8EC4C84C543B}"/>
                </a:ext>
              </a:extLst>
            </p:cNvPr>
            <p:cNvSpPr/>
            <p:nvPr/>
          </p:nvSpPr>
          <p:spPr>
            <a:xfrm>
              <a:off x="8608754" y="3642833"/>
              <a:ext cx="2914650" cy="6717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rPr>
                <a:t>Delivery of system assets, under integrated contract approach</a:t>
              </a:r>
            </a:p>
          </p:txBody>
        </p:sp>
        <p:sp>
          <p:nvSpPr>
            <p:cNvPr id="37" name="Oval 36">
              <a:extLst>
                <a:ext uri="{FF2B5EF4-FFF2-40B4-BE49-F238E27FC236}">
                  <a16:creationId xmlns:a16="http://schemas.microsoft.com/office/drawing/2014/main" id="{A79D5EBC-59AA-4BC3-8E9A-BFFB46489E65}"/>
                </a:ext>
              </a:extLst>
            </p:cNvPr>
            <p:cNvSpPr/>
            <p:nvPr/>
          </p:nvSpPr>
          <p:spPr>
            <a:xfrm>
              <a:off x="9460509" y="1922060"/>
              <a:ext cx="1542758" cy="118654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ESCo</a:t>
              </a:r>
              <a:endParaRPr lang="en-US" dirty="0"/>
            </a:p>
          </p:txBody>
        </p:sp>
        <p:cxnSp>
          <p:nvCxnSpPr>
            <p:cNvPr id="38" name="Straight Connector 37">
              <a:extLst>
                <a:ext uri="{FF2B5EF4-FFF2-40B4-BE49-F238E27FC236}">
                  <a16:creationId xmlns:a16="http://schemas.microsoft.com/office/drawing/2014/main" id="{9B2B6E27-C35B-488C-AFB4-E803657E26C0}"/>
                </a:ext>
              </a:extLst>
            </p:cNvPr>
            <p:cNvCxnSpPr>
              <a:cxnSpLocks/>
              <a:stCxn id="39" idx="3"/>
              <a:endCxn id="17" idx="2"/>
            </p:cNvCxnSpPr>
            <p:nvPr/>
          </p:nvCxnSpPr>
          <p:spPr>
            <a:xfrm>
              <a:off x="2064501" y="2535921"/>
              <a:ext cx="1100140" cy="0"/>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39" name="Rounded Rectangle 50">
              <a:extLst>
                <a:ext uri="{FF2B5EF4-FFF2-40B4-BE49-F238E27FC236}">
                  <a16:creationId xmlns:a16="http://schemas.microsoft.com/office/drawing/2014/main" id="{DDDC3BB4-858A-4BD5-82B5-A8825F574B81}"/>
                </a:ext>
              </a:extLst>
            </p:cNvPr>
            <p:cNvSpPr/>
            <p:nvPr/>
          </p:nvSpPr>
          <p:spPr>
            <a:xfrm>
              <a:off x="607176" y="2147912"/>
              <a:ext cx="1457325" cy="776016"/>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Connection &amp; supply agreements</a:t>
              </a:r>
            </a:p>
          </p:txBody>
        </p:sp>
        <p:cxnSp>
          <p:nvCxnSpPr>
            <p:cNvPr id="40" name="Straight Connector 39">
              <a:extLst>
                <a:ext uri="{FF2B5EF4-FFF2-40B4-BE49-F238E27FC236}">
                  <a16:creationId xmlns:a16="http://schemas.microsoft.com/office/drawing/2014/main" id="{0CE21489-DEDC-4C0C-B6B6-781FDFFA40EF}"/>
                </a:ext>
              </a:extLst>
            </p:cNvPr>
            <p:cNvCxnSpPr>
              <a:cxnSpLocks/>
              <a:stCxn id="41" idx="3"/>
            </p:cNvCxnSpPr>
            <p:nvPr/>
          </p:nvCxnSpPr>
          <p:spPr>
            <a:xfrm>
              <a:off x="8241309" y="2535919"/>
              <a:ext cx="1219200" cy="1"/>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41" name="Rounded Rectangle 52">
              <a:extLst>
                <a:ext uri="{FF2B5EF4-FFF2-40B4-BE49-F238E27FC236}">
                  <a16:creationId xmlns:a16="http://schemas.microsoft.com/office/drawing/2014/main" id="{31214A27-D820-415E-8FC8-F370F07F5F6F}"/>
                </a:ext>
              </a:extLst>
            </p:cNvPr>
            <p:cNvSpPr/>
            <p:nvPr/>
          </p:nvSpPr>
          <p:spPr>
            <a:xfrm>
              <a:off x="6783984" y="2147911"/>
              <a:ext cx="1457325" cy="776016"/>
            </a:xfrm>
            <a:prstGeom prst="roundRect">
              <a:avLst/>
            </a:prstGeom>
            <a:solidFill>
              <a:srgbClr val="FF0000">
                <a:alpha val="5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Connection &amp; supply agreements</a:t>
              </a:r>
            </a:p>
          </p:txBody>
        </p:sp>
        <p:cxnSp>
          <p:nvCxnSpPr>
            <p:cNvPr id="42" name="Straight Connector 41">
              <a:extLst>
                <a:ext uri="{FF2B5EF4-FFF2-40B4-BE49-F238E27FC236}">
                  <a16:creationId xmlns:a16="http://schemas.microsoft.com/office/drawing/2014/main" id="{B3B5AD25-1E71-42BB-8957-F61EB1CD7EB7}"/>
                </a:ext>
              </a:extLst>
            </p:cNvPr>
            <p:cNvCxnSpPr>
              <a:cxnSpLocks/>
              <a:stCxn id="17" idx="4"/>
              <a:endCxn id="31" idx="0"/>
            </p:cNvCxnSpPr>
            <p:nvPr/>
          </p:nvCxnSpPr>
          <p:spPr>
            <a:xfrm flipH="1">
              <a:off x="2239931" y="3129192"/>
              <a:ext cx="1712902" cy="2259064"/>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836A99F-E207-4F4A-A70B-28B50A34D69F}"/>
                </a:ext>
              </a:extLst>
            </p:cNvPr>
            <p:cNvCxnSpPr>
              <a:cxnSpLocks/>
              <a:stCxn id="17" idx="4"/>
              <a:endCxn id="32" idx="0"/>
            </p:cNvCxnSpPr>
            <p:nvPr/>
          </p:nvCxnSpPr>
          <p:spPr>
            <a:xfrm flipH="1">
              <a:off x="3878400" y="3129192"/>
              <a:ext cx="74433" cy="225906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221A41A-00AD-4EC4-B4E0-B60D16039E2B}"/>
                </a:ext>
              </a:extLst>
            </p:cNvPr>
            <p:cNvCxnSpPr>
              <a:cxnSpLocks/>
              <a:stCxn id="17" idx="4"/>
              <a:endCxn id="33" idx="0"/>
            </p:cNvCxnSpPr>
            <p:nvPr/>
          </p:nvCxnSpPr>
          <p:spPr>
            <a:xfrm>
              <a:off x="3952833" y="3129192"/>
              <a:ext cx="1527856" cy="225906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5" name="Rounded Rectangle 20">
              <a:extLst>
                <a:ext uri="{FF2B5EF4-FFF2-40B4-BE49-F238E27FC236}">
                  <a16:creationId xmlns:a16="http://schemas.microsoft.com/office/drawing/2014/main" id="{7EEFE794-8A77-41B3-8AB9-1A4BAB5E5185}"/>
                </a:ext>
              </a:extLst>
            </p:cNvPr>
            <p:cNvSpPr/>
            <p:nvPr/>
          </p:nvSpPr>
          <p:spPr>
            <a:xfrm>
              <a:off x="1931372" y="3612987"/>
              <a:ext cx="3923858" cy="7760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rPr>
                <a:t>Delivery of system assets - separate works packages</a:t>
              </a:r>
            </a:p>
          </p:txBody>
        </p:sp>
      </p:grpSp>
      <p:sp>
        <p:nvSpPr>
          <p:cNvPr id="54" name="Rectangle 53">
            <a:extLst>
              <a:ext uri="{FF2B5EF4-FFF2-40B4-BE49-F238E27FC236}">
                <a16:creationId xmlns:a16="http://schemas.microsoft.com/office/drawing/2014/main" id="{1BC850E2-1ACD-4A49-9260-6964EFDC7B7D}"/>
              </a:ext>
            </a:extLst>
          </p:cNvPr>
          <p:cNvSpPr/>
          <p:nvPr/>
        </p:nvSpPr>
        <p:spPr>
          <a:xfrm>
            <a:off x="327413" y="1294789"/>
            <a:ext cx="4490391" cy="4525908"/>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EBA0227-7D5E-4718-B01F-BF696950267C}"/>
              </a:ext>
            </a:extLst>
          </p:cNvPr>
          <p:cNvSpPr/>
          <p:nvPr/>
        </p:nvSpPr>
        <p:spPr>
          <a:xfrm>
            <a:off x="4924744" y="1296636"/>
            <a:ext cx="3891843" cy="4525908"/>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8BB3BF-7A47-AF4D-A964-755103176A91}"/>
              </a:ext>
            </a:extLst>
          </p:cNvPr>
          <p:cNvSpPr txBox="1"/>
          <p:nvPr/>
        </p:nvSpPr>
        <p:spPr>
          <a:xfrm>
            <a:off x="502919" y="1383030"/>
            <a:ext cx="1273938" cy="369332"/>
          </a:xfrm>
          <a:prstGeom prst="rect">
            <a:avLst/>
          </a:prstGeom>
          <a:noFill/>
        </p:spPr>
        <p:txBody>
          <a:bodyPr wrap="square" rtlCol="0">
            <a:spAutoFit/>
          </a:bodyPr>
          <a:lstStyle/>
          <a:p>
            <a:r>
              <a:rPr lang="en-US" b="1" dirty="0"/>
              <a:t>Approach C</a:t>
            </a:r>
          </a:p>
        </p:txBody>
      </p:sp>
      <p:sp>
        <p:nvSpPr>
          <p:cNvPr id="25" name="TextBox 24">
            <a:extLst>
              <a:ext uri="{FF2B5EF4-FFF2-40B4-BE49-F238E27FC236}">
                <a16:creationId xmlns:a16="http://schemas.microsoft.com/office/drawing/2014/main" id="{F3E46118-1657-F94E-8127-11556602E5AA}"/>
              </a:ext>
            </a:extLst>
          </p:cNvPr>
          <p:cNvSpPr txBox="1"/>
          <p:nvPr/>
        </p:nvSpPr>
        <p:spPr>
          <a:xfrm>
            <a:off x="5055869" y="1386840"/>
            <a:ext cx="1405062" cy="369332"/>
          </a:xfrm>
          <a:prstGeom prst="rect">
            <a:avLst/>
          </a:prstGeom>
          <a:noFill/>
        </p:spPr>
        <p:txBody>
          <a:bodyPr wrap="square" rtlCol="0">
            <a:spAutoFit/>
          </a:bodyPr>
          <a:lstStyle/>
          <a:p>
            <a:r>
              <a:rPr lang="en-US" b="1" dirty="0"/>
              <a:t>Approach D</a:t>
            </a:r>
          </a:p>
        </p:txBody>
      </p:sp>
    </p:spTree>
    <p:extLst>
      <p:ext uri="{BB962C8B-B14F-4D97-AF65-F5344CB8AC3E}">
        <p14:creationId xmlns:p14="http://schemas.microsoft.com/office/powerpoint/2010/main" val="2358292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6012-2B86-4F08-A409-DD0F2CA8AD41}"/>
              </a:ext>
            </a:extLst>
          </p:cNvPr>
          <p:cNvSpPr>
            <a:spLocks noGrp="1"/>
          </p:cNvSpPr>
          <p:nvPr>
            <p:ph type="title"/>
          </p:nvPr>
        </p:nvSpPr>
        <p:spPr>
          <a:xfrm>
            <a:off x="3907449" y="365125"/>
            <a:ext cx="5236552" cy="757093"/>
          </a:xfrm>
        </p:spPr>
        <p:txBody>
          <a:bodyPr>
            <a:normAutofit/>
          </a:bodyPr>
          <a:lstStyle/>
          <a:p>
            <a:r>
              <a:rPr lang="en-US" dirty="0"/>
              <a:t>SOMS contract templates (in red)</a:t>
            </a:r>
            <a:endParaRPr lang="en-GB" dirty="0"/>
          </a:p>
        </p:txBody>
      </p:sp>
      <p:grpSp>
        <p:nvGrpSpPr>
          <p:cNvPr id="15" name="Group 14">
            <a:extLst>
              <a:ext uri="{FF2B5EF4-FFF2-40B4-BE49-F238E27FC236}">
                <a16:creationId xmlns:a16="http://schemas.microsoft.com/office/drawing/2014/main" id="{D5FB191C-058A-4F40-AC18-05F240C07633}"/>
              </a:ext>
            </a:extLst>
          </p:cNvPr>
          <p:cNvGrpSpPr/>
          <p:nvPr/>
        </p:nvGrpSpPr>
        <p:grpSpPr>
          <a:xfrm>
            <a:off x="1102816" y="1636983"/>
            <a:ext cx="7508247" cy="3960697"/>
            <a:chOff x="1511268" y="1922060"/>
            <a:chExt cx="10177945" cy="4242212"/>
          </a:xfrm>
        </p:grpSpPr>
        <p:cxnSp>
          <p:nvCxnSpPr>
            <p:cNvPr id="16" name="Straight Connector 15">
              <a:extLst>
                <a:ext uri="{FF2B5EF4-FFF2-40B4-BE49-F238E27FC236}">
                  <a16:creationId xmlns:a16="http://schemas.microsoft.com/office/drawing/2014/main" id="{993E5BD8-5E3D-4049-BAD0-4EDC448BB8B7}"/>
                </a:ext>
              </a:extLst>
            </p:cNvPr>
            <p:cNvCxnSpPr>
              <a:cxnSpLocks/>
              <a:stCxn id="37" idx="4"/>
              <a:endCxn id="30" idx="0"/>
            </p:cNvCxnSpPr>
            <p:nvPr/>
          </p:nvCxnSpPr>
          <p:spPr>
            <a:xfrm>
              <a:off x="10231889" y="3108603"/>
              <a:ext cx="0" cy="1471938"/>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17" name="Oval 16">
              <a:extLst>
                <a:ext uri="{FF2B5EF4-FFF2-40B4-BE49-F238E27FC236}">
                  <a16:creationId xmlns:a16="http://schemas.microsoft.com/office/drawing/2014/main" id="{C15A1DC8-B296-415E-9195-BFD79064FE89}"/>
                </a:ext>
              </a:extLst>
            </p:cNvPr>
            <p:cNvSpPr/>
            <p:nvPr/>
          </p:nvSpPr>
          <p:spPr>
            <a:xfrm>
              <a:off x="3164641" y="1942649"/>
              <a:ext cx="1576385" cy="118654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ESCo</a:t>
              </a:r>
              <a:endParaRPr lang="en-US" dirty="0"/>
            </a:p>
          </p:txBody>
        </p:sp>
        <p:sp>
          <p:nvSpPr>
            <p:cNvPr id="30" name="Rounded Rectangle 32">
              <a:extLst>
                <a:ext uri="{FF2B5EF4-FFF2-40B4-BE49-F238E27FC236}">
                  <a16:creationId xmlns:a16="http://schemas.microsoft.com/office/drawing/2014/main" id="{5097CA5D-7D8B-45C6-AF25-FB49464AB383}"/>
                </a:ext>
              </a:extLst>
            </p:cNvPr>
            <p:cNvSpPr/>
            <p:nvPr/>
          </p:nvSpPr>
          <p:spPr>
            <a:xfrm>
              <a:off x="8774564" y="4580542"/>
              <a:ext cx="2914649" cy="1572071"/>
            </a:xfrm>
            <a:prstGeom prst="roundRect">
              <a:avLst>
                <a:gd name="adj" fmla="val 30414"/>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(06) DBOM</a:t>
              </a:r>
            </a:p>
            <a:p>
              <a:pPr algn="ctr"/>
              <a:endParaRPr lang="en-US" dirty="0"/>
            </a:p>
            <a:p>
              <a:pPr algn="ctr"/>
              <a:endParaRPr lang="en-US" dirty="0"/>
            </a:p>
          </p:txBody>
        </p:sp>
        <p:sp>
          <p:nvSpPr>
            <p:cNvPr id="31" name="Rounded Rectangle 33">
              <a:extLst>
                <a:ext uri="{FF2B5EF4-FFF2-40B4-BE49-F238E27FC236}">
                  <a16:creationId xmlns:a16="http://schemas.microsoft.com/office/drawing/2014/main" id="{045C2220-4DC3-481E-880C-A95C6C3BDBDD}"/>
                </a:ext>
              </a:extLst>
            </p:cNvPr>
            <p:cNvSpPr/>
            <p:nvPr/>
          </p:nvSpPr>
          <p:spPr>
            <a:xfrm>
              <a:off x="1511268" y="5388256"/>
              <a:ext cx="1457324" cy="776016"/>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D&amp;B</a:t>
              </a:r>
            </a:p>
          </p:txBody>
        </p:sp>
        <p:sp>
          <p:nvSpPr>
            <p:cNvPr id="32" name="Rounded Rectangle 37">
              <a:extLst>
                <a:ext uri="{FF2B5EF4-FFF2-40B4-BE49-F238E27FC236}">
                  <a16:creationId xmlns:a16="http://schemas.microsoft.com/office/drawing/2014/main" id="{B7909656-365B-4932-ADDC-35C753B55F6D}"/>
                </a:ext>
              </a:extLst>
            </p:cNvPr>
            <p:cNvSpPr/>
            <p:nvPr/>
          </p:nvSpPr>
          <p:spPr>
            <a:xfrm>
              <a:off x="3149738" y="5388256"/>
              <a:ext cx="1457324" cy="77601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(07) O&amp;M</a:t>
              </a:r>
            </a:p>
          </p:txBody>
        </p:sp>
        <p:sp>
          <p:nvSpPr>
            <p:cNvPr id="33" name="Rounded Rectangle 42">
              <a:extLst>
                <a:ext uri="{FF2B5EF4-FFF2-40B4-BE49-F238E27FC236}">
                  <a16:creationId xmlns:a16="http://schemas.microsoft.com/office/drawing/2014/main" id="{859E10D2-8D0D-4E91-8119-4C980FF437AA}"/>
                </a:ext>
              </a:extLst>
            </p:cNvPr>
            <p:cNvSpPr/>
            <p:nvPr/>
          </p:nvSpPr>
          <p:spPr>
            <a:xfrm>
              <a:off x="4752027" y="5388256"/>
              <a:ext cx="1457324" cy="776016"/>
            </a:xfrm>
            <a:prstGeom prst="roundRect">
              <a:avLst/>
            </a:prstGeom>
            <a:solidFill>
              <a:srgbClr val="FF0000">
                <a:alpha val="9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(15) Metering &amp; Billing</a:t>
              </a:r>
            </a:p>
          </p:txBody>
        </p:sp>
        <p:sp>
          <p:nvSpPr>
            <p:cNvPr id="34" name="Rounded Rectangle 43">
              <a:extLst>
                <a:ext uri="{FF2B5EF4-FFF2-40B4-BE49-F238E27FC236}">
                  <a16:creationId xmlns:a16="http://schemas.microsoft.com/office/drawing/2014/main" id="{E82B1C29-EED4-453A-81AF-0593E133E19B}"/>
                </a:ext>
              </a:extLst>
            </p:cNvPr>
            <p:cNvSpPr/>
            <p:nvPr/>
          </p:nvSpPr>
          <p:spPr>
            <a:xfrm>
              <a:off x="8774561" y="5388256"/>
              <a:ext cx="1457324" cy="776016"/>
            </a:xfrm>
            <a:prstGeom prst="round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D&amp;B</a:t>
              </a:r>
            </a:p>
          </p:txBody>
        </p:sp>
        <p:sp>
          <p:nvSpPr>
            <p:cNvPr id="35" name="Rounded Rectangle 44">
              <a:extLst>
                <a:ext uri="{FF2B5EF4-FFF2-40B4-BE49-F238E27FC236}">
                  <a16:creationId xmlns:a16="http://schemas.microsoft.com/office/drawing/2014/main" id="{FEF31FAF-D635-4611-982A-E434FDD7DD05}"/>
                </a:ext>
              </a:extLst>
            </p:cNvPr>
            <p:cNvSpPr/>
            <p:nvPr/>
          </p:nvSpPr>
          <p:spPr>
            <a:xfrm>
              <a:off x="10231887" y="5376450"/>
              <a:ext cx="1457324" cy="776016"/>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(07) O&amp;M</a:t>
              </a:r>
            </a:p>
          </p:txBody>
        </p:sp>
        <p:sp>
          <p:nvSpPr>
            <p:cNvPr id="36" name="Rounded Rectangle 46">
              <a:extLst>
                <a:ext uri="{FF2B5EF4-FFF2-40B4-BE49-F238E27FC236}">
                  <a16:creationId xmlns:a16="http://schemas.microsoft.com/office/drawing/2014/main" id="{B2AB4BDB-942B-4B15-ABAF-8EC4C84C543B}"/>
                </a:ext>
              </a:extLst>
            </p:cNvPr>
            <p:cNvSpPr/>
            <p:nvPr/>
          </p:nvSpPr>
          <p:spPr>
            <a:xfrm>
              <a:off x="8608754" y="3642833"/>
              <a:ext cx="2914650" cy="6717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rPr>
                <a:t>Delivery of system assets, under integrated contract approach</a:t>
              </a:r>
            </a:p>
          </p:txBody>
        </p:sp>
        <p:sp>
          <p:nvSpPr>
            <p:cNvPr id="37" name="Oval 36">
              <a:extLst>
                <a:ext uri="{FF2B5EF4-FFF2-40B4-BE49-F238E27FC236}">
                  <a16:creationId xmlns:a16="http://schemas.microsoft.com/office/drawing/2014/main" id="{A79D5EBC-59AA-4BC3-8E9A-BFFB46489E65}"/>
                </a:ext>
              </a:extLst>
            </p:cNvPr>
            <p:cNvSpPr/>
            <p:nvPr/>
          </p:nvSpPr>
          <p:spPr>
            <a:xfrm>
              <a:off x="9460509" y="1922060"/>
              <a:ext cx="1542758" cy="1186543"/>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ESCo</a:t>
              </a:r>
              <a:endParaRPr lang="en-US" dirty="0"/>
            </a:p>
          </p:txBody>
        </p:sp>
        <p:cxnSp>
          <p:nvCxnSpPr>
            <p:cNvPr id="38" name="Straight Connector 37">
              <a:extLst>
                <a:ext uri="{FF2B5EF4-FFF2-40B4-BE49-F238E27FC236}">
                  <a16:creationId xmlns:a16="http://schemas.microsoft.com/office/drawing/2014/main" id="{9B2B6E27-C35B-488C-AFB4-E803657E26C0}"/>
                </a:ext>
              </a:extLst>
            </p:cNvPr>
            <p:cNvCxnSpPr>
              <a:cxnSpLocks/>
              <a:endCxn id="17" idx="2"/>
            </p:cNvCxnSpPr>
            <p:nvPr/>
          </p:nvCxnSpPr>
          <p:spPr>
            <a:xfrm>
              <a:off x="2064500" y="2535191"/>
              <a:ext cx="1100140" cy="730"/>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0CE21489-DEDC-4C0C-B6B6-781FDFFA40EF}"/>
                </a:ext>
              </a:extLst>
            </p:cNvPr>
            <p:cNvCxnSpPr>
              <a:cxnSpLocks/>
              <a:stCxn id="41" idx="3"/>
              <a:endCxn id="37" idx="2"/>
            </p:cNvCxnSpPr>
            <p:nvPr/>
          </p:nvCxnSpPr>
          <p:spPr>
            <a:xfrm flipV="1">
              <a:off x="8241308" y="2515332"/>
              <a:ext cx="1219201" cy="14985"/>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41" name="Rounded Rectangle 52">
              <a:extLst>
                <a:ext uri="{FF2B5EF4-FFF2-40B4-BE49-F238E27FC236}">
                  <a16:creationId xmlns:a16="http://schemas.microsoft.com/office/drawing/2014/main" id="{31214A27-D820-415E-8FC8-F370F07F5F6F}"/>
                </a:ext>
              </a:extLst>
            </p:cNvPr>
            <p:cNvSpPr/>
            <p:nvPr/>
          </p:nvSpPr>
          <p:spPr>
            <a:xfrm>
              <a:off x="6783983" y="2049971"/>
              <a:ext cx="1457324" cy="96069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(09-15 &amp; 17)</a:t>
              </a:r>
            </a:p>
            <a:p>
              <a:pPr algn="ctr"/>
              <a:r>
                <a:rPr lang="en-US" sz="1200" dirty="0"/>
                <a:t>Connection &amp; supply agreements</a:t>
              </a:r>
            </a:p>
          </p:txBody>
        </p:sp>
        <p:cxnSp>
          <p:nvCxnSpPr>
            <p:cNvPr id="42" name="Straight Connector 41">
              <a:extLst>
                <a:ext uri="{FF2B5EF4-FFF2-40B4-BE49-F238E27FC236}">
                  <a16:creationId xmlns:a16="http://schemas.microsoft.com/office/drawing/2014/main" id="{B3B5AD25-1E71-42BB-8957-F61EB1CD7EB7}"/>
                </a:ext>
              </a:extLst>
            </p:cNvPr>
            <p:cNvCxnSpPr>
              <a:cxnSpLocks/>
              <a:stCxn id="17" idx="4"/>
              <a:endCxn id="31" idx="0"/>
            </p:cNvCxnSpPr>
            <p:nvPr/>
          </p:nvCxnSpPr>
          <p:spPr>
            <a:xfrm flipH="1">
              <a:off x="2239931" y="3129192"/>
              <a:ext cx="1712902" cy="2259064"/>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836A99F-E207-4F4A-A70B-28B50A34D69F}"/>
                </a:ext>
              </a:extLst>
            </p:cNvPr>
            <p:cNvCxnSpPr>
              <a:cxnSpLocks/>
              <a:stCxn id="17" idx="4"/>
              <a:endCxn id="32" idx="0"/>
            </p:cNvCxnSpPr>
            <p:nvPr/>
          </p:nvCxnSpPr>
          <p:spPr>
            <a:xfrm flipH="1">
              <a:off x="3878400" y="3129192"/>
              <a:ext cx="74433" cy="225906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5221A41A-00AD-4EC4-B4E0-B60D16039E2B}"/>
                </a:ext>
              </a:extLst>
            </p:cNvPr>
            <p:cNvCxnSpPr>
              <a:cxnSpLocks/>
              <a:stCxn id="17" idx="4"/>
              <a:endCxn id="33" idx="0"/>
            </p:cNvCxnSpPr>
            <p:nvPr/>
          </p:nvCxnSpPr>
          <p:spPr>
            <a:xfrm>
              <a:off x="3952833" y="3129192"/>
              <a:ext cx="1527856" cy="225906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5" name="Rounded Rectangle 20">
              <a:extLst>
                <a:ext uri="{FF2B5EF4-FFF2-40B4-BE49-F238E27FC236}">
                  <a16:creationId xmlns:a16="http://schemas.microsoft.com/office/drawing/2014/main" id="{7EEFE794-8A77-41B3-8AB9-1A4BAB5E5185}"/>
                </a:ext>
              </a:extLst>
            </p:cNvPr>
            <p:cNvSpPr/>
            <p:nvPr/>
          </p:nvSpPr>
          <p:spPr>
            <a:xfrm>
              <a:off x="1931372" y="3612987"/>
              <a:ext cx="3923858" cy="7760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rPr>
                <a:t>Delivery of system assets - separate works packages</a:t>
              </a:r>
            </a:p>
          </p:txBody>
        </p:sp>
      </p:grpSp>
      <p:sp>
        <p:nvSpPr>
          <p:cNvPr id="54" name="Rectangle 53">
            <a:extLst>
              <a:ext uri="{FF2B5EF4-FFF2-40B4-BE49-F238E27FC236}">
                <a16:creationId xmlns:a16="http://schemas.microsoft.com/office/drawing/2014/main" id="{1BC850E2-1ACD-4A49-9260-6964EFDC7B7D}"/>
              </a:ext>
            </a:extLst>
          </p:cNvPr>
          <p:cNvSpPr/>
          <p:nvPr/>
        </p:nvSpPr>
        <p:spPr>
          <a:xfrm>
            <a:off x="327413" y="1294789"/>
            <a:ext cx="4490391" cy="4525908"/>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EBA0227-7D5E-4718-B01F-BF696950267C}"/>
              </a:ext>
            </a:extLst>
          </p:cNvPr>
          <p:cNvSpPr/>
          <p:nvPr/>
        </p:nvSpPr>
        <p:spPr>
          <a:xfrm>
            <a:off x="4924744" y="1296636"/>
            <a:ext cx="3891843" cy="4525908"/>
          </a:xfrm>
          <a:prstGeom prst="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E8BB3BF-7A47-AF4D-A964-755103176A91}"/>
              </a:ext>
            </a:extLst>
          </p:cNvPr>
          <p:cNvSpPr txBox="1"/>
          <p:nvPr/>
        </p:nvSpPr>
        <p:spPr>
          <a:xfrm>
            <a:off x="502919" y="1383030"/>
            <a:ext cx="1422700" cy="369332"/>
          </a:xfrm>
          <a:prstGeom prst="rect">
            <a:avLst/>
          </a:prstGeom>
          <a:noFill/>
        </p:spPr>
        <p:txBody>
          <a:bodyPr wrap="square" rtlCol="0">
            <a:spAutoFit/>
          </a:bodyPr>
          <a:lstStyle/>
          <a:p>
            <a:r>
              <a:rPr lang="en-US" dirty="0"/>
              <a:t>Approach C</a:t>
            </a:r>
          </a:p>
        </p:txBody>
      </p:sp>
      <p:sp>
        <p:nvSpPr>
          <p:cNvPr id="25" name="TextBox 24">
            <a:extLst>
              <a:ext uri="{FF2B5EF4-FFF2-40B4-BE49-F238E27FC236}">
                <a16:creationId xmlns:a16="http://schemas.microsoft.com/office/drawing/2014/main" id="{F3E46118-1657-F94E-8127-11556602E5AA}"/>
              </a:ext>
            </a:extLst>
          </p:cNvPr>
          <p:cNvSpPr txBox="1"/>
          <p:nvPr/>
        </p:nvSpPr>
        <p:spPr>
          <a:xfrm>
            <a:off x="5055869" y="1386840"/>
            <a:ext cx="1282746" cy="369332"/>
          </a:xfrm>
          <a:prstGeom prst="rect">
            <a:avLst/>
          </a:prstGeom>
          <a:noFill/>
        </p:spPr>
        <p:txBody>
          <a:bodyPr wrap="square" rtlCol="0">
            <a:spAutoFit/>
          </a:bodyPr>
          <a:lstStyle/>
          <a:p>
            <a:r>
              <a:rPr lang="en-US" dirty="0"/>
              <a:t>Approach D</a:t>
            </a:r>
          </a:p>
        </p:txBody>
      </p:sp>
      <p:sp>
        <p:nvSpPr>
          <p:cNvPr id="29" name="Rounded Rectangle 52">
            <a:extLst>
              <a:ext uri="{FF2B5EF4-FFF2-40B4-BE49-F238E27FC236}">
                <a16:creationId xmlns:a16="http://schemas.microsoft.com/office/drawing/2014/main" id="{30724260-FB46-7947-BF76-048B02DCEA3F}"/>
              </a:ext>
            </a:extLst>
          </p:cNvPr>
          <p:cNvSpPr/>
          <p:nvPr/>
        </p:nvSpPr>
        <p:spPr>
          <a:xfrm>
            <a:off x="455121" y="1772574"/>
            <a:ext cx="1075065" cy="89694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(09-15 &amp; 17)</a:t>
            </a:r>
          </a:p>
          <a:p>
            <a:pPr algn="ctr"/>
            <a:r>
              <a:rPr lang="en-US" sz="1200" dirty="0"/>
              <a:t>Connection &amp; supply agreements</a:t>
            </a:r>
          </a:p>
        </p:txBody>
      </p:sp>
    </p:spTree>
    <p:extLst>
      <p:ext uri="{BB962C8B-B14F-4D97-AF65-F5344CB8AC3E}">
        <p14:creationId xmlns:p14="http://schemas.microsoft.com/office/powerpoint/2010/main" val="1268301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4D5284-151B-4CF3-B7EF-4878CD3CB357}"/>
              </a:ext>
            </a:extLst>
          </p:cNvPr>
          <p:cNvSpPr>
            <a:spLocks noGrp="1"/>
          </p:cNvSpPr>
          <p:nvPr>
            <p:ph idx="1"/>
          </p:nvPr>
        </p:nvSpPr>
        <p:spPr>
          <a:xfrm>
            <a:off x="628649" y="1860930"/>
            <a:ext cx="8190886" cy="3956940"/>
          </a:xfrm>
        </p:spPr>
        <p:txBody>
          <a:bodyPr>
            <a:normAutofit lnSpcReduction="10000"/>
          </a:bodyPr>
          <a:lstStyle/>
          <a:p>
            <a:pPr marL="0" indent="0">
              <a:lnSpc>
                <a:spcPct val="100000"/>
              </a:lnSpc>
              <a:buNone/>
            </a:pPr>
            <a:r>
              <a:rPr lang="en-US" sz="2100" b="1" dirty="0"/>
              <a:t>Complex connections</a:t>
            </a:r>
          </a:p>
          <a:p>
            <a:r>
              <a:rPr lang="en-US" sz="1900" dirty="0"/>
              <a:t>Sometimes, a master developer of a large property development requires the </a:t>
            </a:r>
            <a:r>
              <a:rPr lang="en-US" sz="1900" dirty="0" err="1"/>
              <a:t>ESCo</a:t>
            </a:r>
            <a:r>
              <a:rPr lang="en-US" sz="1900" dirty="0"/>
              <a:t> network to extend connections to multiple buildings, built over time (potentially, over multiple phases) and the parties </a:t>
            </a:r>
            <a:r>
              <a:rPr lang="en-US" sz="1900" dirty="0" err="1"/>
              <a:t>recognise</a:t>
            </a:r>
            <a:r>
              <a:rPr lang="en-US" sz="1900" dirty="0"/>
              <a:t> that those buildings may be built out by different plot/building developers and/or subsequently owned by different building owners </a:t>
            </a:r>
          </a:p>
          <a:p>
            <a:r>
              <a:rPr lang="en-US" sz="1900" dirty="0"/>
              <a:t>In that situation, a framework agreement can:</a:t>
            </a:r>
          </a:p>
          <a:p>
            <a:pPr lvl="1"/>
            <a:r>
              <a:rPr lang="en-US" sz="1800" dirty="0"/>
              <a:t>enable separate building connections;</a:t>
            </a:r>
          </a:p>
          <a:p>
            <a:pPr lvl="1"/>
            <a:r>
              <a:rPr lang="en-US" sz="1800" dirty="0"/>
              <a:t>give parties visibility of the agreements for supply that customers will need to enter into;</a:t>
            </a:r>
          </a:p>
          <a:p>
            <a:pPr lvl="1"/>
            <a:r>
              <a:rPr lang="en-US" sz="1800" dirty="0"/>
              <a:t>address transfer of ownership and/or risk in certain parts of networks built out at the development (adoption)</a:t>
            </a:r>
          </a:p>
          <a:p>
            <a:r>
              <a:rPr lang="en-US" sz="1900" dirty="0"/>
              <a:t>This is captured in the template Framework Supply Agreement (11). The new consolidated Supply Agreement (17) can also address this.</a:t>
            </a:r>
          </a:p>
          <a:p>
            <a:pPr marL="0" indent="0">
              <a:buNone/>
            </a:pPr>
            <a:endParaRPr lang="en-GB" sz="1900" b="1" dirty="0"/>
          </a:p>
        </p:txBody>
      </p:sp>
      <p:sp>
        <p:nvSpPr>
          <p:cNvPr id="5" name="Title 1">
            <a:extLst>
              <a:ext uri="{FF2B5EF4-FFF2-40B4-BE49-F238E27FC236}">
                <a16:creationId xmlns:a16="http://schemas.microsoft.com/office/drawing/2014/main" id="{93C28C1E-94FB-44C7-8AC6-D9B626120E69}"/>
              </a:ext>
            </a:extLst>
          </p:cNvPr>
          <p:cNvSpPr>
            <a:spLocks noGrp="1"/>
          </p:cNvSpPr>
          <p:nvPr>
            <p:ph type="title"/>
          </p:nvPr>
        </p:nvSpPr>
        <p:spPr>
          <a:xfrm>
            <a:off x="4003287" y="365125"/>
            <a:ext cx="5459367" cy="757093"/>
          </a:xfrm>
        </p:spPr>
        <p:txBody>
          <a:bodyPr>
            <a:normAutofit/>
          </a:bodyPr>
          <a:lstStyle/>
          <a:p>
            <a:r>
              <a:rPr lang="en-GB" dirty="0"/>
              <a:t>Connection &amp; supply models</a:t>
            </a:r>
          </a:p>
        </p:txBody>
      </p:sp>
    </p:spTree>
    <p:extLst>
      <p:ext uri="{BB962C8B-B14F-4D97-AF65-F5344CB8AC3E}">
        <p14:creationId xmlns:p14="http://schemas.microsoft.com/office/powerpoint/2010/main" val="3492891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4D5284-151B-4CF3-B7EF-4878CD3CB357}"/>
              </a:ext>
            </a:extLst>
          </p:cNvPr>
          <p:cNvSpPr>
            <a:spLocks noGrp="1"/>
          </p:cNvSpPr>
          <p:nvPr>
            <p:ph idx="1"/>
          </p:nvPr>
        </p:nvSpPr>
        <p:spPr>
          <a:xfrm>
            <a:off x="628649" y="1860930"/>
            <a:ext cx="8190886" cy="3076830"/>
          </a:xfrm>
        </p:spPr>
        <p:txBody>
          <a:bodyPr>
            <a:normAutofit lnSpcReduction="10000"/>
          </a:bodyPr>
          <a:lstStyle/>
          <a:p>
            <a:pPr marL="0" indent="0">
              <a:lnSpc>
                <a:spcPct val="100000"/>
              </a:lnSpc>
              <a:buNone/>
            </a:pPr>
            <a:r>
              <a:rPr lang="en-US" sz="2100" b="1" dirty="0"/>
              <a:t>Framework Supply Agreement (11)</a:t>
            </a:r>
          </a:p>
          <a:p>
            <a:r>
              <a:rPr lang="en-US" sz="1900" dirty="0"/>
              <a:t>The template Framework Supply Agreement (11) and Connection and Adoption Agreement (09) work together</a:t>
            </a:r>
          </a:p>
          <a:p>
            <a:r>
              <a:rPr lang="en-US" sz="1900" dirty="0"/>
              <a:t>The Framework Supply Agreement (11) also serves as an umbrella for a suite of template heat supply agreements that are used for individual buildings or customers (including customers within a building let to a number of tenants)</a:t>
            </a:r>
          </a:p>
          <a:p>
            <a:r>
              <a:rPr lang="en-US" sz="1900" dirty="0"/>
              <a:t>Simpler connections will not need the umbrella Framework Supply Agreement and can use the relevant lower-level agreement shown in the next diagram</a:t>
            </a:r>
          </a:p>
          <a:p>
            <a:r>
              <a:rPr lang="en-US" sz="1900" dirty="0"/>
              <a:t>NB. the new, consolidated supply agreement (17) also address many of these supply arrangements at both higher and lower-level</a:t>
            </a:r>
          </a:p>
          <a:p>
            <a:pPr marL="0" indent="0">
              <a:buNone/>
            </a:pPr>
            <a:endParaRPr lang="en-GB" sz="1900" b="1" dirty="0"/>
          </a:p>
        </p:txBody>
      </p:sp>
      <p:sp>
        <p:nvSpPr>
          <p:cNvPr id="5" name="Title 1">
            <a:extLst>
              <a:ext uri="{FF2B5EF4-FFF2-40B4-BE49-F238E27FC236}">
                <a16:creationId xmlns:a16="http://schemas.microsoft.com/office/drawing/2014/main" id="{93C28C1E-94FB-44C7-8AC6-D9B626120E69}"/>
              </a:ext>
            </a:extLst>
          </p:cNvPr>
          <p:cNvSpPr>
            <a:spLocks noGrp="1"/>
          </p:cNvSpPr>
          <p:nvPr>
            <p:ph type="title"/>
          </p:nvPr>
        </p:nvSpPr>
        <p:spPr>
          <a:xfrm>
            <a:off x="4003287" y="365125"/>
            <a:ext cx="5459367" cy="757093"/>
          </a:xfrm>
        </p:spPr>
        <p:txBody>
          <a:bodyPr>
            <a:normAutofit/>
          </a:bodyPr>
          <a:lstStyle/>
          <a:p>
            <a:r>
              <a:rPr lang="en-GB" dirty="0"/>
              <a:t>Connection &amp; supply models</a:t>
            </a:r>
          </a:p>
        </p:txBody>
      </p:sp>
    </p:spTree>
    <p:extLst>
      <p:ext uri="{BB962C8B-B14F-4D97-AF65-F5344CB8AC3E}">
        <p14:creationId xmlns:p14="http://schemas.microsoft.com/office/powerpoint/2010/main" val="2208614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4D5284-151B-4CF3-B7EF-4878CD3CB357}"/>
              </a:ext>
            </a:extLst>
          </p:cNvPr>
          <p:cNvSpPr>
            <a:spLocks noGrp="1"/>
          </p:cNvSpPr>
          <p:nvPr>
            <p:ph idx="1"/>
          </p:nvPr>
        </p:nvSpPr>
        <p:spPr>
          <a:xfrm>
            <a:off x="628649" y="1860930"/>
            <a:ext cx="8190886" cy="3934080"/>
          </a:xfrm>
        </p:spPr>
        <p:txBody>
          <a:bodyPr>
            <a:normAutofit fontScale="85000" lnSpcReduction="20000"/>
          </a:bodyPr>
          <a:lstStyle/>
          <a:p>
            <a:pPr marL="0" indent="0">
              <a:lnSpc>
                <a:spcPct val="100000"/>
              </a:lnSpc>
              <a:buNone/>
            </a:pPr>
            <a:r>
              <a:rPr lang="en-US" sz="2100" b="1" dirty="0"/>
              <a:t>Lower-level supply agreements</a:t>
            </a:r>
          </a:p>
          <a:p>
            <a:r>
              <a:rPr lang="en-US" sz="1900" dirty="0"/>
              <a:t>The Framework Supply Agreement may serve as the umbrella over a suite of lower-level supply agreements</a:t>
            </a:r>
          </a:p>
          <a:p>
            <a:r>
              <a:rPr lang="en-US" sz="1900" dirty="0"/>
              <a:t>Each of the lower-level supply agreements can also be used for less complex connection-supply arrangements</a:t>
            </a:r>
          </a:p>
          <a:p>
            <a:r>
              <a:rPr lang="en-US" sz="1900" dirty="0"/>
              <a:t>Each is designed for use in a particular customer scenario – </a:t>
            </a:r>
            <a:r>
              <a:rPr lang="en-US" sz="1900" dirty="0" err="1"/>
              <a:t>eg</a:t>
            </a:r>
            <a:r>
              <a:rPr lang="en-US" sz="1900" dirty="0"/>
              <a:t>: </a:t>
            </a:r>
          </a:p>
          <a:p>
            <a:pPr lvl="1"/>
            <a:r>
              <a:rPr lang="en-US" sz="1900" dirty="0"/>
              <a:t>building connection &amp; supply (10/12)</a:t>
            </a:r>
          </a:p>
          <a:p>
            <a:pPr lvl="1"/>
            <a:r>
              <a:rPr lang="en-US" sz="1900" dirty="0"/>
              <a:t>bulk heat supply (15)</a:t>
            </a:r>
          </a:p>
          <a:p>
            <a:pPr lvl="1"/>
            <a:r>
              <a:rPr lang="en-US" sz="1900" dirty="0"/>
              <a:t>landlord heat supply (14)</a:t>
            </a:r>
          </a:p>
          <a:p>
            <a:pPr lvl="1"/>
            <a:r>
              <a:rPr lang="en-US" sz="1900" dirty="0"/>
              <a:t>commercial heat supply (15)</a:t>
            </a:r>
          </a:p>
          <a:p>
            <a:pPr lvl="1"/>
            <a:r>
              <a:rPr lang="en-US" sz="1900" dirty="0"/>
              <a:t>residential heat supply (13)</a:t>
            </a:r>
          </a:p>
          <a:p>
            <a:r>
              <a:rPr lang="en-US" sz="1900" dirty="0"/>
              <a:t>NB. the new, consolidated supply agreement (17) also address all of these supply arrangements (except residential)</a:t>
            </a:r>
          </a:p>
          <a:p>
            <a:pPr marL="0" indent="0">
              <a:lnSpc>
                <a:spcPct val="100000"/>
              </a:lnSpc>
              <a:buNone/>
            </a:pPr>
            <a:r>
              <a:rPr lang="en-US" sz="2100" b="1" dirty="0"/>
              <a:t>The connection, adoption and supply agreement templates and how they fit together is illustrated in the next diagram</a:t>
            </a:r>
          </a:p>
          <a:p>
            <a:endParaRPr lang="en-US" sz="1900" dirty="0"/>
          </a:p>
          <a:p>
            <a:pPr lvl="1"/>
            <a:endParaRPr lang="en-US" sz="1500" dirty="0"/>
          </a:p>
          <a:p>
            <a:pPr marL="0" indent="0">
              <a:buNone/>
            </a:pPr>
            <a:endParaRPr lang="en-GB" sz="1900" b="1" dirty="0"/>
          </a:p>
        </p:txBody>
      </p:sp>
      <p:sp>
        <p:nvSpPr>
          <p:cNvPr id="5" name="Title 1">
            <a:extLst>
              <a:ext uri="{FF2B5EF4-FFF2-40B4-BE49-F238E27FC236}">
                <a16:creationId xmlns:a16="http://schemas.microsoft.com/office/drawing/2014/main" id="{93C28C1E-94FB-44C7-8AC6-D9B626120E69}"/>
              </a:ext>
            </a:extLst>
          </p:cNvPr>
          <p:cNvSpPr>
            <a:spLocks noGrp="1"/>
          </p:cNvSpPr>
          <p:nvPr>
            <p:ph type="title"/>
          </p:nvPr>
        </p:nvSpPr>
        <p:spPr>
          <a:xfrm>
            <a:off x="4003287" y="365125"/>
            <a:ext cx="5459367" cy="757093"/>
          </a:xfrm>
        </p:spPr>
        <p:txBody>
          <a:bodyPr>
            <a:normAutofit/>
          </a:bodyPr>
          <a:lstStyle/>
          <a:p>
            <a:r>
              <a:rPr lang="en-GB" dirty="0"/>
              <a:t>Connection &amp; supply models</a:t>
            </a:r>
          </a:p>
        </p:txBody>
      </p:sp>
    </p:spTree>
    <p:extLst>
      <p:ext uri="{BB962C8B-B14F-4D97-AF65-F5344CB8AC3E}">
        <p14:creationId xmlns:p14="http://schemas.microsoft.com/office/powerpoint/2010/main" val="1957766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Connector 49">
            <a:extLst>
              <a:ext uri="{FF2B5EF4-FFF2-40B4-BE49-F238E27FC236}">
                <a16:creationId xmlns:a16="http://schemas.microsoft.com/office/drawing/2014/main" id="{6C600AE3-0D91-914D-BAD5-51F90F279B0E}"/>
              </a:ext>
            </a:extLst>
          </p:cNvPr>
          <p:cNvCxnSpPr>
            <a:cxnSpLocks/>
            <a:stCxn id="44" idx="2"/>
            <a:endCxn id="33" idx="0"/>
          </p:cNvCxnSpPr>
          <p:nvPr/>
        </p:nvCxnSpPr>
        <p:spPr>
          <a:xfrm>
            <a:off x="5309965" y="3714495"/>
            <a:ext cx="1327448" cy="136355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0F08265-E38E-FE4D-B988-25DA97228ED1}"/>
              </a:ext>
            </a:extLst>
          </p:cNvPr>
          <p:cNvCxnSpPr>
            <a:cxnSpLocks/>
            <a:stCxn id="44" idx="2"/>
            <a:endCxn id="39" idx="0"/>
          </p:cNvCxnSpPr>
          <p:nvPr/>
        </p:nvCxnSpPr>
        <p:spPr>
          <a:xfrm>
            <a:off x="5309965" y="3714495"/>
            <a:ext cx="49954" cy="136355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4866012-2B86-4F08-A409-DD0F2CA8AD41}"/>
              </a:ext>
            </a:extLst>
          </p:cNvPr>
          <p:cNvSpPr>
            <a:spLocks noGrp="1"/>
          </p:cNvSpPr>
          <p:nvPr>
            <p:ph type="title"/>
          </p:nvPr>
        </p:nvSpPr>
        <p:spPr>
          <a:xfrm>
            <a:off x="4307345" y="365125"/>
            <a:ext cx="4836655" cy="757093"/>
          </a:xfrm>
        </p:spPr>
        <p:txBody>
          <a:bodyPr>
            <a:normAutofit/>
          </a:bodyPr>
          <a:lstStyle/>
          <a:p>
            <a:r>
              <a:rPr lang="en-US" dirty="0"/>
              <a:t>Connection and supply</a:t>
            </a:r>
            <a:endParaRPr lang="en-GB" dirty="0"/>
          </a:p>
        </p:txBody>
      </p:sp>
      <p:sp>
        <p:nvSpPr>
          <p:cNvPr id="31" name="Oval 30">
            <a:extLst>
              <a:ext uri="{FF2B5EF4-FFF2-40B4-BE49-F238E27FC236}">
                <a16:creationId xmlns:a16="http://schemas.microsoft.com/office/drawing/2014/main" id="{D53F2F54-F2D2-4A18-8F8B-D4A92C904702}"/>
              </a:ext>
            </a:extLst>
          </p:cNvPr>
          <p:cNvSpPr/>
          <p:nvPr/>
        </p:nvSpPr>
        <p:spPr>
          <a:xfrm>
            <a:off x="4737452" y="1280293"/>
            <a:ext cx="1173124" cy="114314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a:t>ESCo</a:t>
            </a:r>
            <a:endParaRPr lang="en-US" dirty="0"/>
          </a:p>
        </p:txBody>
      </p:sp>
      <p:cxnSp>
        <p:nvCxnSpPr>
          <p:cNvPr id="34" name="Straight Connector 33">
            <a:extLst>
              <a:ext uri="{FF2B5EF4-FFF2-40B4-BE49-F238E27FC236}">
                <a16:creationId xmlns:a16="http://schemas.microsoft.com/office/drawing/2014/main" id="{46331054-0814-40CD-98CE-89F7A019CD42}"/>
              </a:ext>
            </a:extLst>
          </p:cNvPr>
          <p:cNvCxnSpPr>
            <a:cxnSpLocks/>
            <a:stCxn id="44" idx="2"/>
            <a:endCxn id="45" idx="0"/>
          </p:cNvCxnSpPr>
          <p:nvPr/>
        </p:nvCxnSpPr>
        <p:spPr>
          <a:xfrm>
            <a:off x="5309965" y="3714495"/>
            <a:ext cx="2591504" cy="136355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E61A7A9-2822-432F-A5FC-1CD1D5A3DBDF}"/>
              </a:ext>
            </a:extLst>
          </p:cNvPr>
          <p:cNvCxnSpPr>
            <a:cxnSpLocks/>
            <a:stCxn id="44" idx="2"/>
            <a:endCxn id="38" idx="0"/>
          </p:cNvCxnSpPr>
          <p:nvPr/>
        </p:nvCxnSpPr>
        <p:spPr>
          <a:xfrm flipH="1">
            <a:off x="4056144" y="3714495"/>
            <a:ext cx="1253821" cy="136355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6" name="Rounded Rectangle 22">
            <a:extLst>
              <a:ext uri="{FF2B5EF4-FFF2-40B4-BE49-F238E27FC236}">
                <a16:creationId xmlns:a16="http://schemas.microsoft.com/office/drawing/2014/main" id="{45486AF9-2BEF-46CB-8B3D-5911FD2617A7}"/>
              </a:ext>
            </a:extLst>
          </p:cNvPr>
          <p:cNvSpPr/>
          <p:nvPr/>
        </p:nvSpPr>
        <p:spPr>
          <a:xfrm>
            <a:off x="2690511" y="3082184"/>
            <a:ext cx="1155469" cy="632311"/>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09. Connection, </a:t>
            </a:r>
            <a:r>
              <a:rPr lang="en-US" sz="1200" dirty="0" err="1"/>
              <a:t>inc</a:t>
            </a:r>
            <a:r>
              <a:rPr lang="en-US" sz="1200" dirty="0"/>
              <a:t> Adoption</a:t>
            </a:r>
          </a:p>
        </p:txBody>
      </p:sp>
      <p:cxnSp>
        <p:nvCxnSpPr>
          <p:cNvPr id="40" name="Straight Connector 39">
            <a:extLst>
              <a:ext uri="{FF2B5EF4-FFF2-40B4-BE49-F238E27FC236}">
                <a16:creationId xmlns:a16="http://schemas.microsoft.com/office/drawing/2014/main" id="{5F6DF869-0998-476E-B772-302C1FE30F49}"/>
              </a:ext>
            </a:extLst>
          </p:cNvPr>
          <p:cNvCxnSpPr>
            <a:cxnSpLocks/>
            <a:stCxn id="44" idx="2"/>
            <a:endCxn id="57" idx="0"/>
          </p:cNvCxnSpPr>
          <p:nvPr/>
        </p:nvCxnSpPr>
        <p:spPr>
          <a:xfrm flipH="1">
            <a:off x="1498508" y="3714495"/>
            <a:ext cx="3811457" cy="1363554"/>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1DC4FC8-DD7A-40E4-A62F-82A077AA2794}"/>
              </a:ext>
            </a:extLst>
          </p:cNvPr>
          <p:cNvCxnSpPr>
            <a:cxnSpLocks/>
            <a:stCxn id="31" idx="4"/>
            <a:endCxn id="36" idx="0"/>
          </p:cNvCxnSpPr>
          <p:nvPr/>
        </p:nvCxnSpPr>
        <p:spPr>
          <a:xfrm flipH="1">
            <a:off x="3268246" y="2423442"/>
            <a:ext cx="2055768" cy="658742"/>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802C128D-38A1-4CCD-94DB-0BA4AD9D4857}"/>
              </a:ext>
            </a:extLst>
          </p:cNvPr>
          <p:cNvCxnSpPr>
            <a:cxnSpLocks/>
          </p:cNvCxnSpPr>
          <p:nvPr/>
        </p:nvCxnSpPr>
        <p:spPr>
          <a:xfrm flipH="1">
            <a:off x="2894781" y="3714495"/>
            <a:ext cx="2422208" cy="1327046"/>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44" name="Rounded Rectangle 20">
            <a:extLst>
              <a:ext uri="{FF2B5EF4-FFF2-40B4-BE49-F238E27FC236}">
                <a16:creationId xmlns:a16="http://schemas.microsoft.com/office/drawing/2014/main" id="{98FFD2CA-27A6-4585-9C42-38417B0D96AC}"/>
              </a:ext>
            </a:extLst>
          </p:cNvPr>
          <p:cNvSpPr/>
          <p:nvPr/>
        </p:nvSpPr>
        <p:spPr>
          <a:xfrm>
            <a:off x="4242568" y="3079913"/>
            <a:ext cx="2134794" cy="634582"/>
          </a:xfrm>
          <a:prstGeom prst="roundRect">
            <a:avLst/>
          </a:prstGeom>
          <a:solidFill>
            <a:srgbClr val="FF0000"/>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11. Framework Supply Agreement</a:t>
            </a:r>
          </a:p>
        </p:txBody>
      </p:sp>
      <p:sp>
        <p:nvSpPr>
          <p:cNvPr id="33" name="Rounded Rectangle 42">
            <a:extLst>
              <a:ext uri="{FF2B5EF4-FFF2-40B4-BE49-F238E27FC236}">
                <a16:creationId xmlns:a16="http://schemas.microsoft.com/office/drawing/2014/main" id="{9489C0D3-FB14-4C17-9F1C-0B54197E739E}"/>
              </a:ext>
            </a:extLst>
          </p:cNvPr>
          <p:cNvSpPr/>
          <p:nvPr/>
        </p:nvSpPr>
        <p:spPr>
          <a:xfrm>
            <a:off x="6086755" y="5078049"/>
            <a:ext cx="1101315" cy="68825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10/12 or 14. Landlord supply</a:t>
            </a:r>
          </a:p>
        </p:txBody>
      </p:sp>
      <p:sp>
        <p:nvSpPr>
          <p:cNvPr id="38" name="Rounded Rectangle 26">
            <a:extLst>
              <a:ext uri="{FF2B5EF4-FFF2-40B4-BE49-F238E27FC236}">
                <a16:creationId xmlns:a16="http://schemas.microsoft.com/office/drawing/2014/main" id="{12E417EC-DA1A-4EDD-9804-2CB32DE654E0}"/>
              </a:ext>
            </a:extLst>
          </p:cNvPr>
          <p:cNvSpPr/>
          <p:nvPr/>
        </p:nvSpPr>
        <p:spPr>
          <a:xfrm>
            <a:off x="3505486" y="5078049"/>
            <a:ext cx="1101315" cy="68825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[15. Bulk heat supply]</a:t>
            </a:r>
          </a:p>
        </p:txBody>
      </p:sp>
      <p:sp>
        <p:nvSpPr>
          <p:cNvPr id="39" name="Rounded Rectangle 27">
            <a:extLst>
              <a:ext uri="{FF2B5EF4-FFF2-40B4-BE49-F238E27FC236}">
                <a16:creationId xmlns:a16="http://schemas.microsoft.com/office/drawing/2014/main" id="{400DAA54-3D27-46BB-818D-22C6DA39BF61}"/>
              </a:ext>
            </a:extLst>
          </p:cNvPr>
          <p:cNvSpPr/>
          <p:nvPr/>
        </p:nvSpPr>
        <p:spPr>
          <a:xfrm>
            <a:off x="4809261" y="5078049"/>
            <a:ext cx="1101315" cy="68825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13. Residential supply</a:t>
            </a:r>
          </a:p>
        </p:txBody>
      </p:sp>
      <p:sp>
        <p:nvSpPr>
          <p:cNvPr id="57" name="Rounded Rectangle 26">
            <a:extLst>
              <a:ext uri="{FF2B5EF4-FFF2-40B4-BE49-F238E27FC236}">
                <a16:creationId xmlns:a16="http://schemas.microsoft.com/office/drawing/2014/main" id="{E723C22D-5375-AB47-8834-8FC6B18BDABA}"/>
              </a:ext>
            </a:extLst>
          </p:cNvPr>
          <p:cNvSpPr/>
          <p:nvPr/>
        </p:nvSpPr>
        <p:spPr>
          <a:xfrm>
            <a:off x="947850" y="5078049"/>
            <a:ext cx="1101315" cy="68825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09.Connection </a:t>
            </a:r>
            <a:r>
              <a:rPr lang="en-US" sz="1100" dirty="0" err="1"/>
              <a:t>inc</a:t>
            </a:r>
            <a:r>
              <a:rPr lang="en-US" sz="1100" dirty="0"/>
              <a:t> Adoption </a:t>
            </a:r>
          </a:p>
        </p:txBody>
      </p:sp>
      <p:sp>
        <p:nvSpPr>
          <p:cNvPr id="65" name="Rounded Rectangle 42">
            <a:extLst>
              <a:ext uri="{FF2B5EF4-FFF2-40B4-BE49-F238E27FC236}">
                <a16:creationId xmlns:a16="http://schemas.microsoft.com/office/drawing/2014/main" id="{05468866-5973-E14F-998E-29DBA420F424}"/>
              </a:ext>
            </a:extLst>
          </p:cNvPr>
          <p:cNvSpPr/>
          <p:nvPr/>
        </p:nvSpPr>
        <p:spPr>
          <a:xfrm>
            <a:off x="2251625" y="5078049"/>
            <a:ext cx="1101315" cy="68825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10/12 Building Connection &amp; Supply</a:t>
            </a:r>
            <a:r>
              <a:rPr lang="en-US" sz="1200" dirty="0"/>
              <a:t> </a:t>
            </a:r>
          </a:p>
        </p:txBody>
      </p:sp>
      <p:cxnSp>
        <p:nvCxnSpPr>
          <p:cNvPr id="67" name="Straight Connector 66">
            <a:extLst>
              <a:ext uri="{FF2B5EF4-FFF2-40B4-BE49-F238E27FC236}">
                <a16:creationId xmlns:a16="http://schemas.microsoft.com/office/drawing/2014/main" id="{479E8A07-5DD0-B64A-9B85-1F7AF7030E81}"/>
              </a:ext>
            </a:extLst>
          </p:cNvPr>
          <p:cNvCxnSpPr>
            <a:cxnSpLocks/>
            <a:stCxn id="31" idx="4"/>
            <a:endCxn id="44" idx="0"/>
          </p:cNvCxnSpPr>
          <p:nvPr/>
        </p:nvCxnSpPr>
        <p:spPr>
          <a:xfrm flipH="1">
            <a:off x="5309965" y="2423442"/>
            <a:ext cx="14049" cy="656471"/>
          </a:xfrm>
          <a:prstGeom prst="line">
            <a:avLst/>
          </a:prstGeom>
          <a:ln>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87" name="Rounded Rectangle 37">
            <a:extLst>
              <a:ext uri="{FF2B5EF4-FFF2-40B4-BE49-F238E27FC236}">
                <a16:creationId xmlns:a16="http://schemas.microsoft.com/office/drawing/2014/main" id="{6BDD8F66-50E8-4A49-997B-6477B858C473}"/>
              </a:ext>
            </a:extLst>
          </p:cNvPr>
          <p:cNvSpPr/>
          <p:nvPr/>
        </p:nvSpPr>
        <p:spPr>
          <a:xfrm>
            <a:off x="3068098" y="4204813"/>
            <a:ext cx="4162484" cy="3243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1F5799"/>
                </a:solidFill>
              </a:rPr>
              <a:t>Single block, plot or building basis </a:t>
            </a:r>
          </a:p>
        </p:txBody>
      </p:sp>
      <p:sp>
        <p:nvSpPr>
          <p:cNvPr id="95" name="Rounded Rectangle 37">
            <a:extLst>
              <a:ext uri="{FF2B5EF4-FFF2-40B4-BE49-F238E27FC236}">
                <a16:creationId xmlns:a16="http://schemas.microsoft.com/office/drawing/2014/main" id="{3FC04BF6-23CC-1B4A-AAD2-13B12FF90DF3}"/>
              </a:ext>
            </a:extLst>
          </p:cNvPr>
          <p:cNvSpPr/>
          <p:nvPr/>
        </p:nvSpPr>
        <p:spPr>
          <a:xfrm>
            <a:off x="2690511" y="2581517"/>
            <a:ext cx="3708815" cy="3028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1F5799"/>
                </a:solidFill>
              </a:rPr>
              <a:t>Multi-phase development basis </a:t>
            </a:r>
          </a:p>
        </p:txBody>
      </p:sp>
      <p:sp>
        <p:nvSpPr>
          <p:cNvPr id="45" name="Rounded Rectangle 37">
            <a:extLst>
              <a:ext uri="{FF2B5EF4-FFF2-40B4-BE49-F238E27FC236}">
                <a16:creationId xmlns:a16="http://schemas.microsoft.com/office/drawing/2014/main" id="{4265C4BD-F196-514A-96EB-782C60914797}"/>
              </a:ext>
            </a:extLst>
          </p:cNvPr>
          <p:cNvSpPr/>
          <p:nvPr/>
        </p:nvSpPr>
        <p:spPr>
          <a:xfrm>
            <a:off x="7350811" y="5078049"/>
            <a:ext cx="1101315" cy="68825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15. Commercial supply</a:t>
            </a:r>
          </a:p>
        </p:txBody>
      </p:sp>
    </p:spTree>
    <p:extLst>
      <p:ext uri="{BB962C8B-B14F-4D97-AF65-F5344CB8AC3E}">
        <p14:creationId xmlns:p14="http://schemas.microsoft.com/office/powerpoint/2010/main" val="2000083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4D5284-151B-4CF3-B7EF-4878CD3CB357}"/>
              </a:ext>
            </a:extLst>
          </p:cNvPr>
          <p:cNvSpPr>
            <a:spLocks noGrp="1"/>
          </p:cNvSpPr>
          <p:nvPr>
            <p:ph idx="1"/>
          </p:nvPr>
        </p:nvSpPr>
        <p:spPr>
          <a:xfrm>
            <a:off x="628649" y="1860930"/>
            <a:ext cx="8190886" cy="3774060"/>
          </a:xfrm>
        </p:spPr>
        <p:txBody>
          <a:bodyPr>
            <a:normAutofit fontScale="85000" lnSpcReduction="20000"/>
          </a:bodyPr>
          <a:lstStyle/>
          <a:p>
            <a:pPr marL="0" indent="0">
              <a:buNone/>
            </a:pPr>
            <a:r>
              <a:rPr lang="en-US" sz="1900" b="1" dirty="0"/>
              <a:t>Use of system agreement (08)</a:t>
            </a:r>
          </a:p>
          <a:p>
            <a:r>
              <a:rPr lang="en-US" sz="1900" dirty="0"/>
              <a:t>Most UK district heating schemes operate have a single entity that owns/operating all heat production plant and main distribution network and acts as heat supplier to customers too</a:t>
            </a:r>
          </a:p>
          <a:p>
            <a:r>
              <a:rPr lang="en-US" sz="1900" dirty="0"/>
              <a:t>Regulated electricity and gas markets have the activities of production, distribution and supply separated (or “unbundled”). This separation facilitates competition in production and supply over regulated geographic monopoly networks. Government is currently looking at potential regulatory models for district heating</a:t>
            </a:r>
          </a:p>
          <a:p>
            <a:r>
              <a:rPr lang="en-US" sz="1900" dirty="0"/>
              <a:t>There are many ways unbundling could, </a:t>
            </a:r>
            <a:r>
              <a:rPr lang="en-US" sz="1900" i="1" dirty="0"/>
              <a:t>in principle</a:t>
            </a:r>
            <a:r>
              <a:rPr lang="en-US" sz="1900" dirty="0"/>
              <a:t>, apply. A small number of projects in the UK already have, or are developing with, some degree of unbundling but there is no consistent approach yet emerging. </a:t>
            </a:r>
          </a:p>
          <a:p>
            <a:r>
              <a:rPr lang="en-US" sz="1900" dirty="0"/>
              <a:t>One approach is to establish a “pipes” business, separate from production and supply. Our template “use of system agreement” is for use in this scenario.  However, it will only serve as a starting point for development of the documentation actually needed for a particular unbundled project. It will need more tailoring and development for use with a project than the other templates in the SOMS suite.</a:t>
            </a:r>
            <a:endParaRPr lang="en-US" sz="1900" b="1" dirty="0"/>
          </a:p>
          <a:p>
            <a:pPr marL="0" lvl="0" indent="0">
              <a:buNone/>
            </a:pPr>
            <a:r>
              <a:rPr lang="en-GB" sz="1900" b="1" dirty="0"/>
              <a:t>A use of system agreement structure is illustrated in the next diagram</a:t>
            </a:r>
          </a:p>
        </p:txBody>
      </p:sp>
      <p:sp>
        <p:nvSpPr>
          <p:cNvPr id="5" name="Title 1">
            <a:extLst>
              <a:ext uri="{FF2B5EF4-FFF2-40B4-BE49-F238E27FC236}">
                <a16:creationId xmlns:a16="http://schemas.microsoft.com/office/drawing/2014/main" id="{93C28C1E-94FB-44C7-8AC6-D9B626120E69}"/>
              </a:ext>
            </a:extLst>
          </p:cNvPr>
          <p:cNvSpPr>
            <a:spLocks noGrp="1"/>
          </p:cNvSpPr>
          <p:nvPr>
            <p:ph type="title"/>
          </p:nvPr>
        </p:nvSpPr>
        <p:spPr>
          <a:xfrm>
            <a:off x="4003287" y="365125"/>
            <a:ext cx="5459367" cy="757093"/>
          </a:xfrm>
        </p:spPr>
        <p:txBody>
          <a:bodyPr>
            <a:normAutofit/>
          </a:bodyPr>
          <a:lstStyle/>
          <a:p>
            <a:r>
              <a:rPr lang="en-GB" dirty="0"/>
              <a:t>Unbundling pipes: use of system</a:t>
            </a:r>
          </a:p>
        </p:txBody>
      </p:sp>
    </p:spTree>
    <p:extLst>
      <p:ext uri="{BB962C8B-B14F-4D97-AF65-F5344CB8AC3E}">
        <p14:creationId xmlns:p14="http://schemas.microsoft.com/office/powerpoint/2010/main" val="4237797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6012-2B86-4F08-A409-DD0F2CA8AD41}"/>
              </a:ext>
            </a:extLst>
          </p:cNvPr>
          <p:cNvSpPr>
            <a:spLocks noGrp="1"/>
          </p:cNvSpPr>
          <p:nvPr>
            <p:ph type="title"/>
          </p:nvPr>
        </p:nvSpPr>
        <p:spPr>
          <a:xfrm>
            <a:off x="4307345" y="365125"/>
            <a:ext cx="4836655" cy="757093"/>
          </a:xfrm>
        </p:spPr>
        <p:txBody>
          <a:bodyPr>
            <a:normAutofit/>
          </a:bodyPr>
          <a:lstStyle/>
          <a:p>
            <a:r>
              <a:rPr lang="en-US" dirty="0"/>
              <a:t>Unbundled pipes business</a:t>
            </a:r>
            <a:endParaRPr lang="en-GB" dirty="0"/>
          </a:p>
        </p:txBody>
      </p:sp>
      <p:grpSp>
        <p:nvGrpSpPr>
          <p:cNvPr id="22" name="Group 21">
            <a:extLst>
              <a:ext uri="{FF2B5EF4-FFF2-40B4-BE49-F238E27FC236}">
                <a16:creationId xmlns:a16="http://schemas.microsoft.com/office/drawing/2014/main" id="{DCB7377F-7D7D-4CB0-BCF8-79FB4B886CBD}"/>
              </a:ext>
            </a:extLst>
          </p:cNvPr>
          <p:cNvGrpSpPr/>
          <p:nvPr/>
        </p:nvGrpSpPr>
        <p:grpSpPr>
          <a:xfrm>
            <a:off x="941167" y="1508880"/>
            <a:ext cx="7368765" cy="4174165"/>
            <a:chOff x="1970155" y="1765581"/>
            <a:chExt cx="7822371" cy="4800144"/>
          </a:xfrm>
        </p:grpSpPr>
        <p:cxnSp>
          <p:nvCxnSpPr>
            <p:cNvPr id="23" name="Straight Connector 22">
              <a:extLst>
                <a:ext uri="{FF2B5EF4-FFF2-40B4-BE49-F238E27FC236}">
                  <a16:creationId xmlns:a16="http://schemas.microsoft.com/office/drawing/2014/main" id="{7F36BBE7-85F0-498B-A2E4-7D85F0C28244}"/>
                </a:ext>
              </a:extLst>
            </p:cNvPr>
            <p:cNvCxnSpPr>
              <a:cxnSpLocks/>
              <a:endCxn id="24" idx="1"/>
            </p:cNvCxnSpPr>
            <p:nvPr/>
          </p:nvCxnSpPr>
          <p:spPr>
            <a:xfrm>
              <a:off x="2698818" y="2557512"/>
              <a:ext cx="1204821" cy="1239019"/>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473C68E1-D9AC-4D19-85DD-09AED3B5CEA8}"/>
                </a:ext>
              </a:extLst>
            </p:cNvPr>
            <p:cNvSpPr/>
            <p:nvPr/>
          </p:nvSpPr>
          <p:spPr>
            <a:xfrm>
              <a:off x="3725091" y="3622766"/>
              <a:ext cx="1219200" cy="1186543"/>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t>ESCo</a:t>
              </a:r>
              <a:endParaRPr lang="en-US" sz="1400" dirty="0"/>
            </a:p>
          </p:txBody>
        </p:sp>
        <p:sp>
          <p:nvSpPr>
            <p:cNvPr id="25" name="Oval 24">
              <a:extLst>
                <a:ext uri="{FF2B5EF4-FFF2-40B4-BE49-F238E27FC236}">
                  <a16:creationId xmlns:a16="http://schemas.microsoft.com/office/drawing/2014/main" id="{7B1D53BC-8563-4E2A-92F0-863E8D13E422}"/>
                </a:ext>
              </a:extLst>
            </p:cNvPr>
            <p:cNvSpPr/>
            <p:nvPr/>
          </p:nvSpPr>
          <p:spPr>
            <a:xfrm>
              <a:off x="7116001" y="3633649"/>
              <a:ext cx="1219200" cy="1186543"/>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t>PipeCo</a:t>
              </a:r>
              <a:endParaRPr lang="en-US" sz="1400" dirty="0"/>
            </a:p>
          </p:txBody>
        </p:sp>
        <p:cxnSp>
          <p:nvCxnSpPr>
            <p:cNvPr id="26" name="Straight Arrow Connector 25">
              <a:extLst>
                <a:ext uri="{FF2B5EF4-FFF2-40B4-BE49-F238E27FC236}">
                  <a16:creationId xmlns:a16="http://schemas.microsoft.com/office/drawing/2014/main" id="{923F019E-E1DA-406B-9EC2-8345F10B620D}"/>
                </a:ext>
              </a:extLst>
            </p:cNvPr>
            <p:cNvCxnSpPr>
              <a:cxnSpLocks/>
              <a:stCxn id="25" idx="2"/>
            </p:cNvCxnSpPr>
            <p:nvPr/>
          </p:nvCxnSpPr>
          <p:spPr>
            <a:xfrm flipH="1">
              <a:off x="4944291" y="4226921"/>
              <a:ext cx="2171710" cy="22456"/>
            </a:xfrm>
            <a:prstGeom prst="straightConnector1">
              <a:avLst/>
            </a:prstGeom>
            <a:ln w="38100">
              <a:solidFill>
                <a:srgbClr val="FF0000"/>
              </a:solidFill>
              <a:headEnd type="triangl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8C07A3A-0ABD-4E4D-AE97-6C831D0A62D2}"/>
                </a:ext>
              </a:extLst>
            </p:cNvPr>
            <p:cNvCxnSpPr>
              <a:cxnSpLocks/>
              <a:endCxn id="25" idx="1"/>
            </p:cNvCxnSpPr>
            <p:nvPr/>
          </p:nvCxnSpPr>
          <p:spPr>
            <a:xfrm>
              <a:off x="6461198" y="2489006"/>
              <a:ext cx="833351" cy="1318408"/>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F652C93-9A83-412E-B8E4-694895D2A199}"/>
                </a:ext>
              </a:extLst>
            </p:cNvPr>
            <p:cNvCxnSpPr>
              <a:cxnSpLocks/>
              <a:endCxn id="24" idx="7"/>
            </p:cNvCxnSpPr>
            <p:nvPr/>
          </p:nvCxnSpPr>
          <p:spPr>
            <a:xfrm flipH="1">
              <a:off x="4765743" y="2489006"/>
              <a:ext cx="833351" cy="130752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9" name="Rounded Rectangle 19">
              <a:extLst>
                <a:ext uri="{FF2B5EF4-FFF2-40B4-BE49-F238E27FC236}">
                  <a16:creationId xmlns:a16="http://schemas.microsoft.com/office/drawing/2014/main" id="{2E6F62FE-048B-4302-AF82-3AD072B3CE1B}"/>
                </a:ext>
              </a:extLst>
            </p:cNvPr>
            <p:cNvSpPr/>
            <p:nvPr/>
          </p:nvSpPr>
          <p:spPr>
            <a:xfrm>
              <a:off x="8335201" y="5789709"/>
              <a:ext cx="1457325" cy="77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Network assets</a:t>
              </a:r>
            </a:p>
          </p:txBody>
        </p:sp>
        <p:sp>
          <p:nvSpPr>
            <p:cNvPr id="46" name="Rounded Rectangle 20">
              <a:extLst>
                <a:ext uri="{FF2B5EF4-FFF2-40B4-BE49-F238E27FC236}">
                  <a16:creationId xmlns:a16="http://schemas.microsoft.com/office/drawing/2014/main" id="{E8D94D0C-9F40-42F0-9DA8-3870E31BFC91}"/>
                </a:ext>
              </a:extLst>
            </p:cNvPr>
            <p:cNvSpPr/>
            <p:nvPr/>
          </p:nvSpPr>
          <p:spPr>
            <a:xfrm>
              <a:off x="2267766" y="5789709"/>
              <a:ext cx="1457325" cy="776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Generating assets</a:t>
              </a:r>
            </a:p>
          </p:txBody>
        </p:sp>
        <p:cxnSp>
          <p:nvCxnSpPr>
            <p:cNvPr id="47" name="Straight Connector 46">
              <a:extLst>
                <a:ext uri="{FF2B5EF4-FFF2-40B4-BE49-F238E27FC236}">
                  <a16:creationId xmlns:a16="http://schemas.microsoft.com/office/drawing/2014/main" id="{1E07B8B7-6990-4AB9-B210-053E4FB0340E}"/>
                </a:ext>
              </a:extLst>
            </p:cNvPr>
            <p:cNvCxnSpPr>
              <a:cxnSpLocks/>
              <a:stCxn id="24" idx="3"/>
              <a:endCxn id="46" idx="0"/>
            </p:cNvCxnSpPr>
            <p:nvPr/>
          </p:nvCxnSpPr>
          <p:spPr>
            <a:xfrm flipH="1">
              <a:off x="2996429" y="4635544"/>
              <a:ext cx="907210" cy="115416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8" name="Rounded Rectangle 34">
              <a:extLst>
                <a:ext uri="{FF2B5EF4-FFF2-40B4-BE49-F238E27FC236}">
                  <a16:creationId xmlns:a16="http://schemas.microsoft.com/office/drawing/2014/main" id="{7706760D-750B-419E-A849-8D1B04DA0BDC}"/>
                </a:ext>
              </a:extLst>
            </p:cNvPr>
            <p:cNvSpPr/>
            <p:nvPr/>
          </p:nvSpPr>
          <p:spPr>
            <a:xfrm>
              <a:off x="5250345" y="3842782"/>
              <a:ext cx="1544839" cy="776016"/>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08. Use of System Agreement</a:t>
              </a:r>
            </a:p>
          </p:txBody>
        </p:sp>
        <p:sp>
          <p:nvSpPr>
            <p:cNvPr id="49" name="Rounded Rectangle 38">
              <a:extLst>
                <a:ext uri="{FF2B5EF4-FFF2-40B4-BE49-F238E27FC236}">
                  <a16:creationId xmlns:a16="http://schemas.microsoft.com/office/drawing/2014/main" id="{493922F4-261A-4071-AC82-67B602BEE54F}"/>
                </a:ext>
              </a:extLst>
            </p:cNvPr>
            <p:cNvSpPr/>
            <p:nvPr/>
          </p:nvSpPr>
          <p:spPr>
            <a:xfrm>
              <a:off x="2721371" y="4900589"/>
              <a:ext cx="1457325" cy="624075"/>
            </a:xfrm>
            <a:prstGeom prst="roundRect">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ownership and/or contract</a:t>
              </a:r>
            </a:p>
          </p:txBody>
        </p:sp>
        <p:sp>
          <p:nvSpPr>
            <p:cNvPr id="50" name="Rounded Rectangle 35">
              <a:extLst>
                <a:ext uri="{FF2B5EF4-FFF2-40B4-BE49-F238E27FC236}">
                  <a16:creationId xmlns:a16="http://schemas.microsoft.com/office/drawing/2014/main" id="{8FC8E47E-4BEC-4ED5-BCE8-618162B7B161}"/>
                </a:ext>
              </a:extLst>
            </p:cNvPr>
            <p:cNvSpPr/>
            <p:nvPr/>
          </p:nvSpPr>
          <p:spPr>
            <a:xfrm>
              <a:off x="1970155" y="1765581"/>
              <a:ext cx="1457325" cy="776016"/>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Supply Agreements</a:t>
              </a:r>
            </a:p>
          </p:txBody>
        </p:sp>
        <p:cxnSp>
          <p:nvCxnSpPr>
            <p:cNvPr id="53" name="Straight Connector 52">
              <a:extLst>
                <a:ext uri="{FF2B5EF4-FFF2-40B4-BE49-F238E27FC236}">
                  <a16:creationId xmlns:a16="http://schemas.microsoft.com/office/drawing/2014/main" id="{FE74C8B4-23EE-4DB1-BEE4-8A694BCD9090}"/>
                </a:ext>
              </a:extLst>
            </p:cNvPr>
            <p:cNvCxnSpPr>
              <a:cxnSpLocks/>
              <a:stCxn id="29" idx="0"/>
              <a:endCxn id="25" idx="5"/>
            </p:cNvCxnSpPr>
            <p:nvPr/>
          </p:nvCxnSpPr>
          <p:spPr>
            <a:xfrm flipH="1" flipV="1">
              <a:off x="8156653" y="4646427"/>
              <a:ext cx="907211" cy="1143282"/>
            </a:xfrm>
            <a:prstGeom prst="line">
              <a:avLst/>
            </a:prstGeom>
            <a:ln>
              <a:prstDash val="dash"/>
            </a:ln>
          </p:spPr>
          <p:style>
            <a:lnRef idx="1">
              <a:schemeClr val="accent1"/>
            </a:lnRef>
            <a:fillRef idx="0">
              <a:schemeClr val="accent1"/>
            </a:fillRef>
            <a:effectRef idx="0">
              <a:schemeClr val="accent1"/>
            </a:effectRef>
            <a:fontRef idx="minor">
              <a:schemeClr val="tx1"/>
            </a:fontRef>
          </p:style>
        </p:cxnSp>
      </p:grpSp>
      <p:sp>
        <p:nvSpPr>
          <p:cNvPr id="72" name="Oval 71">
            <a:extLst>
              <a:ext uri="{FF2B5EF4-FFF2-40B4-BE49-F238E27FC236}">
                <a16:creationId xmlns:a16="http://schemas.microsoft.com/office/drawing/2014/main" id="{03F684D8-467B-489C-B5BB-645393EEC91C}"/>
              </a:ext>
            </a:extLst>
          </p:cNvPr>
          <p:cNvSpPr/>
          <p:nvPr/>
        </p:nvSpPr>
        <p:spPr>
          <a:xfrm>
            <a:off x="4153438" y="1141993"/>
            <a:ext cx="1242527" cy="10900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Governing Body</a:t>
            </a:r>
          </a:p>
        </p:txBody>
      </p:sp>
      <p:sp>
        <p:nvSpPr>
          <p:cNvPr id="30" name="Rounded Rectangle 38">
            <a:extLst>
              <a:ext uri="{FF2B5EF4-FFF2-40B4-BE49-F238E27FC236}">
                <a16:creationId xmlns:a16="http://schemas.microsoft.com/office/drawing/2014/main" id="{11120B98-3304-0A48-91BE-20B67A3EA5F3}"/>
              </a:ext>
            </a:extLst>
          </p:cNvPr>
          <p:cNvSpPr/>
          <p:nvPr/>
        </p:nvSpPr>
        <p:spPr>
          <a:xfrm>
            <a:off x="4786669" y="2367347"/>
            <a:ext cx="1372817" cy="542690"/>
          </a:xfrm>
          <a:prstGeom prst="roundRect">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ownership and/or contract</a:t>
            </a:r>
          </a:p>
        </p:txBody>
      </p:sp>
      <p:sp>
        <p:nvSpPr>
          <p:cNvPr id="31" name="Rounded Rectangle 38">
            <a:extLst>
              <a:ext uri="{FF2B5EF4-FFF2-40B4-BE49-F238E27FC236}">
                <a16:creationId xmlns:a16="http://schemas.microsoft.com/office/drawing/2014/main" id="{6F344066-CDD8-A24C-A640-80F3BAF8BA4A}"/>
              </a:ext>
            </a:extLst>
          </p:cNvPr>
          <p:cNvSpPr/>
          <p:nvPr/>
        </p:nvSpPr>
        <p:spPr>
          <a:xfrm>
            <a:off x="3280748" y="2365616"/>
            <a:ext cx="1372817" cy="542690"/>
          </a:xfrm>
          <a:prstGeom prst="roundRect">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ownership and/or contract</a:t>
            </a:r>
          </a:p>
        </p:txBody>
      </p:sp>
      <p:sp>
        <p:nvSpPr>
          <p:cNvPr id="32" name="Rounded Rectangle 38">
            <a:extLst>
              <a:ext uri="{FF2B5EF4-FFF2-40B4-BE49-F238E27FC236}">
                <a16:creationId xmlns:a16="http://schemas.microsoft.com/office/drawing/2014/main" id="{E79E80B9-7E90-384C-B151-D80800CEF6CF}"/>
              </a:ext>
            </a:extLst>
          </p:cNvPr>
          <p:cNvSpPr/>
          <p:nvPr/>
        </p:nvSpPr>
        <p:spPr>
          <a:xfrm>
            <a:off x="6509812" y="4239789"/>
            <a:ext cx="1372817" cy="542690"/>
          </a:xfrm>
          <a:prstGeom prst="roundRect">
            <a:avLst/>
          </a:prstGeom>
          <a:solidFill>
            <a:schemeClr val="accent1">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ownership and/or contract</a:t>
            </a:r>
          </a:p>
        </p:txBody>
      </p:sp>
    </p:spTree>
    <p:extLst>
      <p:ext uri="{BB962C8B-B14F-4D97-AF65-F5344CB8AC3E}">
        <p14:creationId xmlns:p14="http://schemas.microsoft.com/office/powerpoint/2010/main" val="241229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B11F-BFAC-4A0E-B24C-A590B2D3634E}"/>
              </a:ext>
            </a:extLst>
          </p:cNvPr>
          <p:cNvSpPr>
            <a:spLocks noGrp="1"/>
          </p:cNvSpPr>
          <p:nvPr>
            <p:ph type="title"/>
          </p:nvPr>
        </p:nvSpPr>
        <p:spPr>
          <a:xfrm>
            <a:off x="4336026" y="365125"/>
            <a:ext cx="5126628" cy="757093"/>
          </a:xfrm>
        </p:spPr>
        <p:txBody>
          <a:bodyPr>
            <a:normAutofit/>
          </a:bodyPr>
          <a:lstStyle/>
          <a:p>
            <a:r>
              <a:rPr lang="en-GB" dirty="0"/>
              <a:t>Overall approach of the SOMS</a:t>
            </a:r>
          </a:p>
        </p:txBody>
      </p:sp>
      <p:sp>
        <p:nvSpPr>
          <p:cNvPr id="3" name="Content Placeholder 2">
            <a:extLst>
              <a:ext uri="{FF2B5EF4-FFF2-40B4-BE49-F238E27FC236}">
                <a16:creationId xmlns:a16="http://schemas.microsoft.com/office/drawing/2014/main" id="{D3560381-7F81-4B4C-A674-264B5BBF9D1D}"/>
              </a:ext>
            </a:extLst>
          </p:cNvPr>
          <p:cNvSpPr>
            <a:spLocks noGrp="1"/>
          </p:cNvSpPr>
          <p:nvPr>
            <p:ph idx="1"/>
          </p:nvPr>
        </p:nvSpPr>
        <p:spPr/>
        <p:txBody>
          <a:bodyPr>
            <a:normAutofit/>
          </a:bodyPr>
          <a:lstStyle/>
          <a:p>
            <a:pPr marL="0" indent="0">
              <a:buNone/>
            </a:pPr>
            <a:r>
              <a:rPr lang="en-US" sz="1800" b="1" dirty="0"/>
              <a:t>Each template agreement:</a:t>
            </a:r>
            <a:endParaRPr lang="en-US" sz="1800" b="1" dirty="0">
              <a:solidFill>
                <a:prstClr val="black"/>
              </a:solidFill>
            </a:endParaRPr>
          </a:p>
          <a:p>
            <a:r>
              <a:rPr lang="en-US" sz="1800" dirty="0">
                <a:solidFill>
                  <a:prstClr val="black"/>
                </a:solidFill>
              </a:rPr>
              <a:t>starts with its own guidance note; and</a:t>
            </a:r>
          </a:p>
          <a:p>
            <a:r>
              <a:rPr lang="en-US" sz="1800" dirty="0">
                <a:solidFill>
                  <a:prstClr val="black"/>
                </a:solidFill>
              </a:rPr>
              <a:t>comprises full legal drafting, with a combination of:</a:t>
            </a:r>
          </a:p>
          <a:p>
            <a:pPr lvl="1"/>
            <a:r>
              <a:rPr lang="en-US" sz="1800" dirty="0">
                <a:solidFill>
                  <a:prstClr val="black"/>
                </a:solidFill>
              </a:rPr>
              <a:t>footnotes;</a:t>
            </a:r>
          </a:p>
          <a:p>
            <a:pPr lvl="1"/>
            <a:r>
              <a:rPr lang="en-US" sz="1800" dirty="0">
                <a:solidFill>
                  <a:prstClr val="black"/>
                </a:solidFill>
              </a:rPr>
              <a:t>embedded drafting notes; and</a:t>
            </a:r>
          </a:p>
          <a:p>
            <a:pPr lvl="1"/>
            <a:r>
              <a:rPr lang="en-US" sz="1800" dirty="0">
                <a:solidFill>
                  <a:prstClr val="black"/>
                </a:solidFill>
              </a:rPr>
              <a:t>square-bracketed options</a:t>
            </a:r>
          </a:p>
          <a:p>
            <a:pPr marL="0" indent="0">
              <a:buNone/>
            </a:pPr>
            <a:r>
              <a:rPr lang="en-US" sz="1800" b="1" dirty="0"/>
              <a:t>Across the suite of templates, a common base template has been used for consistency of structure, approach and terminology</a:t>
            </a:r>
          </a:p>
          <a:p>
            <a:pPr marL="0" indent="0">
              <a:buNone/>
            </a:pPr>
            <a:r>
              <a:rPr lang="en-US" sz="1800" b="1" dirty="0"/>
              <a:t>“Plain English” has been used for the template Residential Supply Agreement</a:t>
            </a:r>
          </a:p>
        </p:txBody>
      </p:sp>
    </p:spTree>
    <p:extLst>
      <p:ext uri="{BB962C8B-B14F-4D97-AF65-F5344CB8AC3E}">
        <p14:creationId xmlns:p14="http://schemas.microsoft.com/office/powerpoint/2010/main" val="3984941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B454A-6DEE-C93F-5B58-401D0A7BA0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F300A3-DDE4-24BC-AAEB-C4BB4856AD20}"/>
              </a:ext>
            </a:extLst>
          </p:cNvPr>
          <p:cNvSpPr>
            <a:spLocks noGrp="1"/>
          </p:cNvSpPr>
          <p:nvPr>
            <p:ph type="title"/>
          </p:nvPr>
        </p:nvSpPr>
        <p:spPr>
          <a:xfrm>
            <a:off x="4336026" y="365125"/>
            <a:ext cx="5126628" cy="757093"/>
          </a:xfrm>
        </p:spPr>
        <p:txBody>
          <a:bodyPr>
            <a:normAutofit/>
          </a:bodyPr>
          <a:lstStyle/>
          <a:p>
            <a:r>
              <a:rPr lang="en-GB" dirty="0"/>
              <a:t>General points to note</a:t>
            </a:r>
          </a:p>
        </p:txBody>
      </p:sp>
      <p:sp>
        <p:nvSpPr>
          <p:cNvPr id="3" name="Content Placeholder 2">
            <a:extLst>
              <a:ext uri="{FF2B5EF4-FFF2-40B4-BE49-F238E27FC236}">
                <a16:creationId xmlns:a16="http://schemas.microsoft.com/office/drawing/2014/main" id="{0101FA1A-46CE-06B6-4CF5-97FFB08C97B2}"/>
              </a:ext>
            </a:extLst>
          </p:cNvPr>
          <p:cNvSpPr>
            <a:spLocks noGrp="1"/>
          </p:cNvSpPr>
          <p:nvPr>
            <p:ph idx="1"/>
          </p:nvPr>
        </p:nvSpPr>
        <p:spPr/>
        <p:txBody>
          <a:bodyPr>
            <a:normAutofit fontScale="92500" lnSpcReduction="10000"/>
          </a:bodyPr>
          <a:lstStyle/>
          <a:p>
            <a:pPr marL="0" indent="0">
              <a:buNone/>
            </a:pPr>
            <a:r>
              <a:rPr lang="en-GB" sz="1800" b="1" noProof="1"/>
              <a:t>Revision 2026:</a:t>
            </a:r>
          </a:p>
          <a:p>
            <a:r>
              <a:rPr lang="en-GB" sz="1800" noProof="1"/>
              <a:t>Updating:</a:t>
            </a:r>
          </a:p>
          <a:p>
            <a:pPr lvl="1"/>
            <a:r>
              <a:rPr lang="en-GB" sz="1400" noProof="1"/>
              <a:t>The original SOMS suite of template contracts was revised and updated in 2023</a:t>
            </a:r>
          </a:p>
          <a:p>
            <a:pPr lvl="1"/>
            <a:r>
              <a:rPr lang="en-GB" sz="1400" noProof="1"/>
              <a:t>Further updating and revision was carried out in 2025 and 2026 to simplify the approach somewhat: 02A Plant Room Lease, 02B Pipework Easement, 03 Concession, 06 DBOM, 07 O&amp;M, 13 Residential Supply, 16 Metering &amp; Billing. They also incorporate minimal changes to reflect new regulation of heat network operation and heat supply and Ofgem’s general authorisation conditions</a:t>
            </a:r>
          </a:p>
          <a:p>
            <a:pPr lvl="1"/>
            <a:r>
              <a:rPr lang="en-GB" sz="1400" noProof="1"/>
              <a:t>The template supply agreements have not been updated because we have developed a new supply document 17 (see next point) but nor have they been withdrawn as they may still be useful</a:t>
            </a:r>
          </a:p>
          <a:p>
            <a:r>
              <a:rPr lang="en-GB" sz="1800" noProof="1"/>
              <a:t>New contracts:</a:t>
            </a:r>
          </a:p>
          <a:p>
            <a:pPr lvl="1"/>
            <a:r>
              <a:rPr lang="en-GB" sz="1400" b="1" noProof="1"/>
              <a:t>New supply contract (17)</a:t>
            </a:r>
            <a:r>
              <a:rPr lang="en-GB" sz="1400" noProof="1"/>
              <a:t>: We have developed a new form of supply contract which comprises a simplified front end with contract particulars and standard terms and conditions. As needed, one or other or both of two Annexes can be added to adapt the contract for us in most of the situations covered by the existing suite of SOMS supply agreements</a:t>
            </a:r>
          </a:p>
          <a:p>
            <a:pPr lvl="1"/>
            <a:r>
              <a:rPr lang="en-GB" sz="1400" b="1" noProof="1"/>
              <a:t>Recovered Heat Offtake &amp; Access Agreement: </a:t>
            </a:r>
            <a:r>
              <a:rPr lang="en-GB" sz="1400" noProof="1"/>
              <a:t>We have also developed a template for recovered heat. This addresses an ESCo sourcing recovered heat from an industrial Host. The template includes optionality to adapt to different technical and potential commercial models – Model A, where heat is valued in £/kWh and Model B, where payment is for access to warm infrastructure. It also includes detailed guidance (which is not repeated here).</a:t>
            </a:r>
          </a:p>
        </p:txBody>
      </p:sp>
    </p:spTree>
    <p:extLst>
      <p:ext uri="{BB962C8B-B14F-4D97-AF65-F5344CB8AC3E}">
        <p14:creationId xmlns:p14="http://schemas.microsoft.com/office/powerpoint/2010/main" val="1957572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504488-66AC-E349-93FA-9D35F8B6FD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77" y="1524000"/>
            <a:ext cx="9144000" cy="5351260"/>
          </a:xfrm>
          <a:prstGeom prst="rect">
            <a:avLst/>
          </a:prstGeom>
        </p:spPr>
      </p:pic>
      <p:sp>
        <p:nvSpPr>
          <p:cNvPr id="5" name="Rectangle 4">
            <a:extLst>
              <a:ext uri="{FF2B5EF4-FFF2-40B4-BE49-F238E27FC236}">
                <a16:creationId xmlns:a16="http://schemas.microsoft.com/office/drawing/2014/main" id="{42126C39-9E5E-E24A-9E04-0EBEC61FDFC6}"/>
              </a:ext>
            </a:extLst>
          </p:cNvPr>
          <p:cNvSpPr/>
          <p:nvPr/>
        </p:nvSpPr>
        <p:spPr>
          <a:xfrm>
            <a:off x="647700" y="2697163"/>
            <a:ext cx="7848600" cy="3048000"/>
          </a:xfrm>
          <a:prstGeom prst="rect">
            <a:avLst/>
          </a:prstGeom>
          <a:solidFill>
            <a:srgbClr val="F5770F">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FC7090C6-7354-AD41-8049-018CEF93A732}"/>
              </a:ext>
            </a:extLst>
          </p:cNvPr>
          <p:cNvSpPr txBox="1">
            <a:spLocks/>
          </p:cNvSpPr>
          <p:nvPr/>
        </p:nvSpPr>
        <p:spPr>
          <a:xfrm>
            <a:off x="722489" y="2764897"/>
            <a:ext cx="7699022" cy="291253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bg1"/>
                </a:solidFill>
                <a:latin typeface="+mn-lt"/>
                <a:ea typeface="+mj-ea"/>
                <a:cs typeface="+mj-cs"/>
              </a:defRPr>
            </a:lvl1pPr>
          </a:lstStyle>
          <a:p>
            <a:pPr lvl="0">
              <a:defRPr/>
            </a:pPr>
            <a:r>
              <a:rPr lang="en-US" sz="3200" b="1" dirty="0">
                <a:solidFill>
                  <a:prstClr val="white"/>
                </a:solidFill>
              </a:rPr>
              <a:t>SOMS</a:t>
            </a:r>
          </a:p>
          <a:p>
            <a:pPr lvl="0">
              <a:defRPr/>
            </a:pPr>
            <a:r>
              <a:rPr lang="en-US" sz="3200" b="1" dirty="0">
                <a:solidFill>
                  <a:prstClr val="white"/>
                </a:solidFill>
              </a:rPr>
              <a:t>Heat Contract Templates</a:t>
            </a:r>
          </a:p>
          <a:p>
            <a:pPr lvl="0">
              <a:defRPr/>
            </a:pPr>
            <a:endParaRPr lang="en-US" sz="3200" b="1" dirty="0">
              <a:solidFill>
                <a:prstClr val="white"/>
              </a:solidFill>
            </a:endParaRPr>
          </a:p>
          <a:p>
            <a:pPr lvl="0">
              <a:defRPr/>
            </a:pPr>
            <a:r>
              <a:rPr lang="en-US" sz="3200" b="1" dirty="0">
                <a:solidFill>
                  <a:prstClr val="white"/>
                </a:solidFill>
              </a:rPr>
              <a:t>Guidance Document</a:t>
            </a:r>
          </a:p>
          <a:p>
            <a:pPr lvl="0">
              <a:defRPr/>
            </a:pPr>
            <a:r>
              <a:rPr lang="en-US" sz="3200" b="1" dirty="0">
                <a:solidFill>
                  <a:prstClr val="white"/>
                </a:solidFill>
              </a:rPr>
              <a:t>January 2026</a:t>
            </a:r>
          </a:p>
        </p:txBody>
      </p:sp>
      <p:sp>
        <p:nvSpPr>
          <p:cNvPr id="7" name="Title 1">
            <a:extLst>
              <a:ext uri="{FF2B5EF4-FFF2-40B4-BE49-F238E27FC236}">
                <a16:creationId xmlns:a16="http://schemas.microsoft.com/office/drawing/2014/main" id="{B616607B-6F56-483F-8163-A215D2F6B1D0}"/>
              </a:ext>
            </a:extLst>
          </p:cNvPr>
          <p:cNvSpPr txBox="1">
            <a:spLocks/>
          </p:cNvSpPr>
          <p:nvPr/>
        </p:nvSpPr>
        <p:spPr>
          <a:xfrm>
            <a:off x="3790216" y="393903"/>
            <a:ext cx="5196468" cy="671937"/>
          </a:xfrm>
          <a:prstGeom prst="rect">
            <a:avLst/>
          </a:prstGeom>
        </p:spPr>
        <p:txBody>
          <a:bodyPr vert="horz" lIns="91440" tIns="45720" rIns="91440" bIns="45720" rtlCol="0" anchor="b">
            <a:normAutofit fontScale="45000" lnSpcReduction="20000"/>
          </a:bodyPr>
          <a:lstStyle>
            <a:lvl1pPr algn="ctr" defTabSz="914400" rtl="0" eaLnBrk="1" latinLnBrk="0" hangingPunct="1">
              <a:lnSpc>
                <a:spcPct val="90000"/>
              </a:lnSpc>
              <a:spcBef>
                <a:spcPct val="0"/>
              </a:spcBef>
              <a:buNone/>
              <a:defRPr sz="6000" b="1" kern="1200">
                <a:solidFill>
                  <a:schemeClr val="bg1"/>
                </a:solidFill>
                <a:latin typeface="+mn-lt"/>
                <a:ea typeface="+mj-ea"/>
                <a:cs typeface="+mj-cs"/>
              </a:defRPr>
            </a:lvl1pPr>
          </a:lstStyle>
          <a:p>
            <a:r>
              <a:rPr lang="en-GB" dirty="0"/>
              <a:t>Heat Networks Investment Project</a:t>
            </a:r>
            <a:endParaRPr lang="en-US" dirty="0"/>
          </a:p>
        </p:txBody>
      </p:sp>
    </p:spTree>
    <p:extLst>
      <p:ext uri="{BB962C8B-B14F-4D97-AF65-F5344CB8AC3E}">
        <p14:creationId xmlns:p14="http://schemas.microsoft.com/office/powerpoint/2010/main" val="36778665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B11F-BFAC-4A0E-B24C-A590B2D3634E}"/>
              </a:ext>
            </a:extLst>
          </p:cNvPr>
          <p:cNvSpPr>
            <a:spLocks noGrp="1"/>
          </p:cNvSpPr>
          <p:nvPr>
            <p:ph type="title"/>
          </p:nvPr>
        </p:nvSpPr>
        <p:spPr>
          <a:xfrm>
            <a:off x="4336026" y="365125"/>
            <a:ext cx="5126628" cy="757093"/>
          </a:xfrm>
        </p:spPr>
        <p:txBody>
          <a:bodyPr>
            <a:normAutofit/>
          </a:bodyPr>
          <a:lstStyle/>
          <a:p>
            <a:r>
              <a:rPr lang="en-GB" dirty="0"/>
              <a:t>General points to note</a:t>
            </a:r>
          </a:p>
        </p:txBody>
      </p:sp>
      <p:sp>
        <p:nvSpPr>
          <p:cNvPr id="3" name="Content Placeholder 2">
            <a:extLst>
              <a:ext uri="{FF2B5EF4-FFF2-40B4-BE49-F238E27FC236}">
                <a16:creationId xmlns:a16="http://schemas.microsoft.com/office/drawing/2014/main" id="{D3560381-7F81-4B4C-A674-264B5BBF9D1D}"/>
              </a:ext>
            </a:extLst>
          </p:cNvPr>
          <p:cNvSpPr>
            <a:spLocks noGrp="1"/>
          </p:cNvSpPr>
          <p:nvPr>
            <p:ph idx="1"/>
          </p:nvPr>
        </p:nvSpPr>
        <p:spPr/>
        <p:txBody>
          <a:bodyPr>
            <a:normAutofit/>
          </a:bodyPr>
          <a:lstStyle/>
          <a:p>
            <a:pPr marL="0" indent="0">
              <a:buNone/>
            </a:pPr>
            <a:r>
              <a:rPr lang="en-US" sz="1800" b="1" dirty="0"/>
              <a:t>General points:</a:t>
            </a:r>
          </a:p>
          <a:p>
            <a:r>
              <a:rPr lang="en-US" sz="1800" dirty="0"/>
              <a:t>Whilst the contract suite is focused on heat, they may be used for cooling. In addition, optional wording has been included to accommodate electricity networks and supply </a:t>
            </a:r>
          </a:p>
          <a:p>
            <a:r>
              <a:rPr lang="en-US" sz="1800" dirty="0"/>
              <a:t>Given the limited scope for distribution or supply of electricity for domestic consumption without committing a criminal offence (unless licensed under the Electricity Act or falling within an exemption), electricity supply has not been provided for in the documents dealing with domestic supply</a:t>
            </a:r>
          </a:p>
          <a:p>
            <a:r>
              <a:rPr lang="en-US" sz="1800" dirty="0"/>
              <a:t>The contract suite has been drafted anticipating either public or private sector use but public sector bodies should take into consideration any public accounting impacts when entering into any agreements</a:t>
            </a:r>
          </a:p>
        </p:txBody>
      </p:sp>
    </p:spTree>
    <p:extLst>
      <p:ext uri="{BB962C8B-B14F-4D97-AF65-F5344CB8AC3E}">
        <p14:creationId xmlns:p14="http://schemas.microsoft.com/office/powerpoint/2010/main" val="2208367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B11F-BFAC-4A0E-B24C-A590B2D3634E}"/>
              </a:ext>
            </a:extLst>
          </p:cNvPr>
          <p:cNvSpPr>
            <a:spLocks noGrp="1"/>
          </p:cNvSpPr>
          <p:nvPr>
            <p:ph type="title"/>
          </p:nvPr>
        </p:nvSpPr>
        <p:spPr>
          <a:xfrm>
            <a:off x="4336026" y="365125"/>
            <a:ext cx="5126628" cy="757093"/>
          </a:xfrm>
        </p:spPr>
        <p:txBody>
          <a:bodyPr>
            <a:normAutofit/>
          </a:bodyPr>
          <a:lstStyle/>
          <a:p>
            <a:r>
              <a:rPr lang="en-GB" dirty="0"/>
              <a:t>How to use the SOMS</a:t>
            </a:r>
          </a:p>
        </p:txBody>
      </p:sp>
      <p:sp>
        <p:nvSpPr>
          <p:cNvPr id="3" name="Content Placeholder 2">
            <a:extLst>
              <a:ext uri="{FF2B5EF4-FFF2-40B4-BE49-F238E27FC236}">
                <a16:creationId xmlns:a16="http://schemas.microsoft.com/office/drawing/2014/main" id="{D3560381-7F81-4B4C-A674-264B5BBF9D1D}"/>
              </a:ext>
            </a:extLst>
          </p:cNvPr>
          <p:cNvSpPr>
            <a:spLocks noGrp="1"/>
          </p:cNvSpPr>
          <p:nvPr>
            <p:ph idx="1"/>
          </p:nvPr>
        </p:nvSpPr>
        <p:spPr/>
        <p:txBody>
          <a:bodyPr>
            <a:normAutofit fontScale="77500" lnSpcReduction="20000"/>
          </a:bodyPr>
          <a:lstStyle/>
          <a:p>
            <a:pPr marL="0" indent="0">
              <a:buNone/>
            </a:pPr>
            <a:r>
              <a:rPr lang="en-US" sz="1800" b="1" dirty="0"/>
              <a:t>Points to note:</a:t>
            </a:r>
          </a:p>
          <a:p>
            <a:r>
              <a:rPr lang="en-US" sz="1800" dirty="0"/>
              <a:t>Each template agreement </a:t>
            </a:r>
            <a:r>
              <a:rPr lang="en-US" sz="1800" dirty="0">
                <a:solidFill>
                  <a:prstClr val="black"/>
                </a:solidFill>
              </a:rPr>
              <a:t>will require tailoring to fit the specific commercial structure and risk allocation of the particular project and parties although </a:t>
            </a:r>
            <a:r>
              <a:rPr lang="en-US" sz="1800" dirty="0"/>
              <a:t>we anticipate the Residential Supply Agreement will generally require least and the other supply agreements will generally require a more</a:t>
            </a:r>
          </a:p>
          <a:p>
            <a:r>
              <a:rPr lang="en-US" sz="1800" dirty="0"/>
              <a:t>All will require populating with technical details (</a:t>
            </a:r>
            <a:r>
              <a:rPr lang="en-US" sz="1800" dirty="0" err="1"/>
              <a:t>eg</a:t>
            </a:r>
            <a:r>
              <a:rPr lang="en-US" sz="1800" dirty="0"/>
              <a:t> around network design) and commercial details (pricing, in particular)</a:t>
            </a:r>
          </a:p>
          <a:p>
            <a:r>
              <a:rPr lang="en-US" sz="1800" dirty="0"/>
              <a:t>Key drivers of structuring (and risk allocation) tend to include: where demand risk lies; how the project is being funded and how overall scheme governance and sustainability are going to be incorporated</a:t>
            </a:r>
          </a:p>
          <a:p>
            <a:r>
              <a:rPr lang="en-US" sz="1800" dirty="0"/>
              <a:t>A view will need to be taken on which templates – or parts of templates – to use to fit that structure and to deliver an appropriate risk allocation from top to bottom in the chosen project structure</a:t>
            </a:r>
          </a:p>
          <a:p>
            <a:r>
              <a:rPr lang="en-US" sz="1800" dirty="0"/>
              <a:t>Some provisions have been added or amended to accommodate Ofgem’s recently introduced general authorization conditions but a further review will be needed as each document is tailored for use on any given project. Further changes or provision may be required</a:t>
            </a:r>
          </a:p>
          <a:p>
            <a:r>
              <a:rPr lang="en-US" sz="1800" dirty="0"/>
              <a:t>The templates are provided for information only and we exclude all liability, to the maximum extent permitted by law for any reliance placed on them</a:t>
            </a:r>
          </a:p>
          <a:p>
            <a:r>
              <a:rPr lang="en-US" sz="1800" dirty="0"/>
              <a:t>Anyone using these templates should use competent professionals to advise them and to help undertake the required tailoring</a:t>
            </a:r>
          </a:p>
        </p:txBody>
      </p:sp>
    </p:spTree>
    <p:extLst>
      <p:ext uri="{BB962C8B-B14F-4D97-AF65-F5344CB8AC3E}">
        <p14:creationId xmlns:p14="http://schemas.microsoft.com/office/powerpoint/2010/main" val="28942411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72329-38EA-4101-80B3-6B6C84E95BFE}"/>
              </a:ext>
            </a:extLst>
          </p:cNvPr>
          <p:cNvSpPr>
            <a:spLocks noGrp="1"/>
          </p:cNvSpPr>
          <p:nvPr>
            <p:ph type="title"/>
          </p:nvPr>
        </p:nvSpPr>
        <p:spPr/>
        <p:txBody>
          <a:bodyPr>
            <a:normAutofit/>
          </a:bodyPr>
          <a:lstStyle/>
          <a:p>
            <a:endParaRPr lang="en-GB" dirty="0"/>
          </a:p>
        </p:txBody>
      </p:sp>
      <p:sp>
        <p:nvSpPr>
          <p:cNvPr id="3" name="Content Placeholder 2">
            <a:extLst>
              <a:ext uri="{FF2B5EF4-FFF2-40B4-BE49-F238E27FC236}">
                <a16:creationId xmlns:a16="http://schemas.microsoft.com/office/drawing/2014/main" id="{B075C043-C3EA-452D-A72A-48AA66AEF078}"/>
              </a:ext>
            </a:extLst>
          </p:cNvPr>
          <p:cNvSpPr>
            <a:spLocks noGrp="1"/>
          </p:cNvSpPr>
          <p:nvPr>
            <p:ph idx="1"/>
          </p:nvPr>
        </p:nvSpPr>
        <p:spPr/>
        <p:txBody>
          <a:bodyPr>
            <a:normAutofit/>
          </a:bodyPr>
          <a:lstStyle/>
          <a:p>
            <a:pPr marL="0" indent="0">
              <a:buNone/>
            </a:pPr>
            <a:endParaRPr lang="en-US" sz="1800" dirty="0"/>
          </a:p>
          <a:p>
            <a:pPr marL="0" indent="0">
              <a:buNone/>
            </a:pPr>
            <a:endParaRPr lang="en-US" sz="1800" dirty="0"/>
          </a:p>
          <a:p>
            <a:pPr marL="0" indent="0">
              <a:buNone/>
            </a:pPr>
            <a:endParaRPr lang="en-US" sz="1800" dirty="0"/>
          </a:p>
          <a:p>
            <a:pPr marL="0" indent="0" algn="ctr">
              <a:buNone/>
            </a:pPr>
            <a:r>
              <a:rPr lang="en-US" sz="1800" dirty="0"/>
              <a:t>For information on possible future revision of the documents please contact:</a:t>
            </a:r>
          </a:p>
          <a:p>
            <a:pPr marL="0" indent="0" algn="ctr">
              <a:buNone/>
            </a:pPr>
            <a:r>
              <a:rPr lang="en-US" sz="1800" dirty="0">
                <a:hlinkClick r:id="rId2"/>
              </a:rPr>
              <a:t>consult@luxnovapartners.com</a:t>
            </a:r>
            <a:r>
              <a:rPr lang="en-US" sz="1800" dirty="0"/>
              <a:t> </a:t>
            </a:r>
          </a:p>
          <a:p>
            <a:pPr marL="0" indent="0">
              <a:buNone/>
            </a:pPr>
            <a:endParaRPr lang="en-GB" dirty="0"/>
          </a:p>
        </p:txBody>
      </p:sp>
    </p:spTree>
    <p:extLst>
      <p:ext uri="{BB962C8B-B14F-4D97-AF65-F5344CB8AC3E}">
        <p14:creationId xmlns:p14="http://schemas.microsoft.com/office/powerpoint/2010/main" val="1448051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693D6-ED82-411A-A217-E376E840445A}"/>
              </a:ext>
            </a:extLst>
          </p:cNvPr>
          <p:cNvSpPr>
            <a:spLocks noGrp="1"/>
          </p:cNvSpPr>
          <p:nvPr>
            <p:ph type="title"/>
          </p:nvPr>
        </p:nvSpPr>
        <p:spPr/>
        <p:txBody>
          <a:bodyPr/>
          <a:lstStyle/>
          <a:p>
            <a:r>
              <a:rPr lang="en-GB" dirty="0"/>
              <a:t>Background</a:t>
            </a:r>
          </a:p>
        </p:txBody>
      </p:sp>
      <p:sp>
        <p:nvSpPr>
          <p:cNvPr id="3" name="Content Placeholder 2">
            <a:extLst>
              <a:ext uri="{FF2B5EF4-FFF2-40B4-BE49-F238E27FC236}">
                <a16:creationId xmlns:a16="http://schemas.microsoft.com/office/drawing/2014/main" id="{9EEED77F-0E25-4072-9F41-54DB4EC4CDF7}"/>
              </a:ext>
            </a:extLst>
          </p:cNvPr>
          <p:cNvSpPr>
            <a:spLocks noGrp="1"/>
          </p:cNvSpPr>
          <p:nvPr>
            <p:ph idx="1"/>
          </p:nvPr>
        </p:nvSpPr>
        <p:spPr>
          <a:xfrm>
            <a:off x="628650" y="1825625"/>
            <a:ext cx="7886700" cy="3973009"/>
          </a:xfrm>
        </p:spPr>
        <p:txBody>
          <a:bodyPr>
            <a:noAutofit/>
          </a:bodyPr>
          <a:lstStyle/>
          <a:p>
            <a:r>
              <a:rPr lang="en-GB" sz="1800" dirty="0"/>
              <a:t>As part of the Heat Networks Investment Project, Triple Point Investment Management were appointed by BEIS to draft a number of template contracts for use by anyone in the sector developing a district heating scheme</a:t>
            </a:r>
          </a:p>
          <a:p>
            <a:r>
              <a:rPr lang="en-US" sz="1800" dirty="0"/>
              <a:t>The objective was to produce of set of documents that would help reduce transaction costs for developers of projects (and other stakeholders) and help raise standards across the industry</a:t>
            </a:r>
          </a:p>
          <a:p>
            <a:r>
              <a:rPr lang="en-GB" sz="1800" dirty="0"/>
              <a:t>We created a suite of templates that should serve as a useful starting point for drafting of a number of key agreements present in many projects</a:t>
            </a:r>
          </a:p>
          <a:p>
            <a:r>
              <a:rPr lang="en-GB" sz="1800" dirty="0"/>
              <a:t>Under the Green Heat Network Fund programme, we have updated the template documents to reflect changes such as Brexit, some tidying and some industry feedback</a:t>
            </a:r>
          </a:p>
          <a:p>
            <a:r>
              <a:rPr lang="en-GB" sz="1800" dirty="0"/>
              <a:t>The templates can be downloaded free of charge from the Triple Point Heat </a:t>
            </a:r>
            <a:r>
              <a:rPr lang="en-GB" sz="1800"/>
              <a:t>Network website</a:t>
            </a:r>
            <a:endParaRPr lang="en-GB" sz="1800" dirty="0"/>
          </a:p>
        </p:txBody>
      </p:sp>
    </p:spTree>
    <p:extLst>
      <p:ext uri="{BB962C8B-B14F-4D97-AF65-F5344CB8AC3E}">
        <p14:creationId xmlns:p14="http://schemas.microsoft.com/office/powerpoint/2010/main" val="1268794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4D5284-151B-4CF3-B7EF-4878CD3CB357}"/>
              </a:ext>
            </a:extLst>
          </p:cNvPr>
          <p:cNvSpPr>
            <a:spLocks noGrp="1"/>
          </p:cNvSpPr>
          <p:nvPr>
            <p:ph idx="1"/>
          </p:nvPr>
        </p:nvSpPr>
        <p:spPr>
          <a:xfrm>
            <a:off x="628649" y="1860930"/>
            <a:ext cx="8190886" cy="3956940"/>
          </a:xfrm>
        </p:spPr>
        <p:txBody>
          <a:bodyPr>
            <a:noAutofit/>
          </a:bodyPr>
          <a:lstStyle/>
          <a:p>
            <a:pPr marL="0" indent="0">
              <a:buNone/>
            </a:pPr>
            <a:r>
              <a:rPr lang="en-US" sz="2000" b="1" dirty="0"/>
              <a:t>A set of contract template heat contracts covering:</a:t>
            </a:r>
          </a:p>
          <a:p>
            <a:pPr lvl="0"/>
            <a:r>
              <a:rPr lang="en-GB" sz="2000" dirty="0">
                <a:solidFill>
                  <a:prstClr val="black"/>
                </a:solidFill>
              </a:rPr>
              <a:t>delivery of district heating infrastructure;</a:t>
            </a:r>
          </a:p>
          <a:p>
            <a:pPr lvl="0"/>
            <a:r>
              <a:rPr lang="en-GB" sz="2000" dirty="0">
                <a:solidFill>
                  <a:prstClr val="black"/>
                </a:solidFill>
              </a:rPr>
              <a:t>operation and maintenance of that infrastructure;</a:t>
            </a:r>
          </a:p>
          <a:p>
            <a:pPr lvl="0"/>
            <a:r>
              <a:rPr lang="en-GB" sz="2000" dirty="0">
                <a:solidFill>
                  <a:prstClr val="black"/>
                </a:solidFill>
              </a:rPr>
              <a:t>connection and adoption to heat networks;</a:t>
            </a:r>
          </a:p>
          <a:p>
            <a:pPr lvl="0"/>
            <a:r>
              <a:rPr lang="en-GB" sz="2000" dirty="0">
                <a:solidFill>
                  <a:prstClr val="black"/>
                </a:solidFill>
              </a:rPr>
              <a:t>energy off-take;</a:t>
            </a:r>
          </a:p>
          <a:p>
            <a:pPr lvl="0"/>
            <a:r>
              <a:rPr lang="en-GB" sz="2000" dirty="0">
                <a:solidFill>
                  <a:prstClr val="black"/>
                </a:solidFill>
              </a:rPr>
              <a:t>lease of energy centre/plant room and easement for pipes; and</a:t>
            </a:r>
          </a:p>
          <a:p>
            <a:r>
              <a:rPr lang="en-GB" sz="2000" dirty="0">
                <a:solidFill>
                  <a:prstClr val="black"/>
                </a:solidFill>
              </a:rPr>
              <a:t>use of heat pipes (unbundled pipe business)</a:t>
            </a:r>
          </a:p>
          <a:p>
            <a:pPr marL="0" lvl="0" indent="0">
              <a:buNone/>
            </a:pPr>
            <a:endParaRPr lang="en-US" sz="2000" b="1" dirty="0"/>
          </a:p>
          <a:p>
            <a:pPr marL="0" lvl="0" indent="0">
              <a:buNone/>
            </a:pPr>
            <a:r>
              <a:rPr lang="en-US" sz="2000" b="1" dirty="0"/>
              <a:t>Note: the suite of contracts does not cover project ownership or partnership models</a:t>
            </a:r>
            <a:endParaRPr lang="en-GB" sz="2000" b="1" dirty="0"/>
          </a:p>
        </p:txBody>
      </p:sp>
      <p:sp>
        <p:nvSpPr>
          <p:cNvPr id="5" name="Title 1">
            <a:extLst>
              <a:ext uri="{FF2B5EF4-FFF2-40B4-BE49-F238E27FC236}">
                <a16:creationId xmlns:a16="http://schemas.microsoft.com/office/drawing/2014/main" id="{93C28C1E-94FB-44C7-8AC6-D9B626120E69}"/>
              </a:ext>
            </a:extLst>
          </p:cNvPr>
          <p:cNvSpPr>
            <a:spLocks noGrp="1"/>
          </p:cNvSpPr>
          <p:nvPr>
            <p:ph type="title"/>
          </p:nvPr>
        </p:nvSpPr>
        <p:spPr>
          <a:xfrm>
            <a:off x="4003287" y="365125"/>
            <a:ext cx="5459367" cy="757093"/>
          </a:xfrm>
        </p:spPr>
        <p:txBody>
          <a:bodyPr>
            <a:normAutofit/>
          </a:bodyPr>
          <a:lstStyle/>
          <a:p>
            <a:r>
              <a:rPr lang="en-GB" dirty="0"/>
              <a:t>Scope of the suite of contracts</a:t>
            </a:r>
          </a:p>
        </p:txBody>
      </p:sp>
    </p:spTree>
    <p:extLst>
      <p:ext uri="{BB962C8B-B14F-4D97-AF65-F5344CB8AC3E}">
        <p14:creationId xmlns:p14="http://schemas.microsoft.com/office/powerpoint/2010/main" val="1717976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4D5284-151B-4CF3-B7EF-4878CD3CB357}"/>
              </a:ext>
            </a:extLst>
          </p:cNvPr>
          <p:cNvSpPr>
            <a:spLocks noGrp="1"/>
          </p:cNvSpPr>
          <p:nvPr>
            <p:ph idx="1"/>
          </p:nvPr>
        </p:nvSpPr>
        <p:spPr>
          <a:xfrm>
            <a:off x="628649" y="1860930"/>
            <a:ext cx="8190886" cy="3785490"/>
          </a:xfrm>
        </p:spPr>
        <p:txBody>
          <a:bodyPr>
            <a:normAutofit fontScale="77500" lnSpcReduction="20000"/>
          </a:bodyPr>
          <a:lstStyle/>
          <a:p>
            <a:pPr marL="0" indent="0">
              <a:buNone/>
            </a:pPr>
            <a:r>
              <a:rPr lang="en-US" sz="2400" b="1" dirty="0"/>
              <a:t>Two approaches to district heating procurement have been assumed (from a sponsor perspective):</a:t>
            </a:r>
          </a:p>
          <a:p>
            <a:pPr marL="457200" lvl="0" indent="-457200">
              <a:buFont typeface="+mj-lt"/>
              <a:buAutoNum type="alphaUcPeriod"/>
            </a:pPr>
            <a:r>
              <a:rPr lang="en-US" sz="2400" b="1" u="sng" dirty="0"/>
              <a:t>Concession</a:t>
            </a:r>
            <a:r>
              <a:rPr lang="en-US" sz="2400" dirty="0"/>
              <a:t>: a project sponsor (such as a local authority undertaking a regeneration scheme) fully outsources the business of heat supply (granting a concession), including delivery of infrastructure (although delivery of infrastructure can be addressed in a number of ways); and</a:t>
            </a:r>
          </a:p>
          <a:p>
            <a:pPr marL="457200" lvl="0" indent="-457200">
              <a:buFont typeface="+mj-lt"/>
              <a:buAutoNum type="alphaUcPeriod"/>
            </a:pPr>
            <a:r>
              <a:rPr lang="en-US" sz="2400" b="1" u="sng" dirty="0"/>
              <a:t>Works packages:</a:t>
            </a:r>
            <a:r>
              <a:rPr lang="en-US" sz="2400" dirty="0"/>
              <a:t> A project sponsor (perhaps also a local authority) establishes its own energy company which outsources works packages for delivery of infrastructure, and its operation and maintenance and other business services.</a:t>
            </a:r>
          </a:p>
          <a:p>
            <a:pPr marL="0" lvl="0" indent="0">
              <a:buNone/>
            </a:pPr>
            <a:r>
              <a:rPr lang="en-US" sz="2400" b="1" dirty="0"/>
              <a:t>The concessionaire itself under approach A might have sufficient resources in-house or might choose to use elements of delivery approach B</a:t>
            </a:r>
          </a:p>
          <a:p>
            <a:pPr marL="0" lvl="0" indent="0">
              <a:buNone/>
            </a:pPr>
            <a:r>
              <a:rPr lang="en-GB" sz="2400" b="1" dirty="0"/>
              <a:t>[NB other approaches are possible but a number of the contract templates developed will be useful irrespective of the approach taken]</a:t>
            </a:r>
          </a:p>
          <a:p>
            <a:pPr marL="0" lvl="0" indent="0">
              <a:buNone/>
            </a:pPr>
            <a:r>
              <a:rPr lang="en-GB" sz="2400" b="1" dirty="0"/>
              <a:t>Approaches A and B are illustrated in the next 2 diagrams</a:t>
            </a:r>
          </a:p>
        </p:txBody>
      </p:sp>
      <p:sp>
        <p:nvSpPr>
          <p:cNvPr id="5" name="Title 1">
            <a:extLst>
              <a:ext uri="{FF2B5EF4-FFF2-40B4-BE49-F238E27FC236}">
                <a16:creationId xmlns:a16="http://schemas.microsoft.com/office/drawing/2014/main" id="{93C28C1E-94FB-44C7-8AC6-D9B626120E69}"/>
              </a:ext>
            </a:extLst>
          </p:cNvPr>
          <p:cNvSpPr>
            <a:spLocks noGrp="1"/>
          </p:cNvSpPr>
          <p:nvPr>
            <p:ph type="title"/>
          </p:nvPr>
        </p:nvSpPr>
        <p:spPr>
          <a:xfrm>
            <a:off x="4003287" y="365125"/>
            <a:ext cx="5459367" cy="757093"/>
          </a:xfrm>
        </p:spPr>
        <p:txBody>
          <a:bodyPr>
            <a:normAutofit/>
          </a:bodyPr>
          <a:lstStyle/>
          <a:p>
            <a:r>
              <a:rPr lang="en-GB" dirty="0"/>
              <a:t>District Heating delivery models</a:t>
            </a:r>
          </a:p>
        </p:txBody>
      </p:sp>
    </p:spTree>
    <p:extLst>
      <p:ext uri="{BB962C8B-B14F-4D97-AF65-F5344CB8AC3E}">
        <p14:creationId xmlns:p14="http://schemas.microsoft.com/office/powerpoint/2010/main" val="3882717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6012-2B86-4F08-A409-DD0F2CA8AD41}"/>
              </a:ext>
            </a:extLst>
          </p:cNvPr>
          <p:cNvSpPr>
            <a:spLocks noGrp="1"/>
          </p:cNvSpPr>
          <p:nvPr>
            <p:ph type="title"/>
          </p:nvPr>
        </p:nvSpPr>
        <p:spPr>
          <a:xfrm>
            <a:off x="3785419" y="365125"/>
            <a:ext cx="5358581" cy="757093"/>
          </a:xfrm>
        </p:spPr>
        <p:txBody>
          <a:bodyPr>
            <a:normAutofit fontScale="90000"/>
          </a:bodyPr>
          <a:lstStyle/>
          <a:p>
            <a:r>
              <a:rPr lang="en-US" dirty="0"/>
              <a:t>Delivery approach A: grant of concession</a:t>
            </a:r>
            <a:endParaRPr lang="en-GB" dirty="0"/>
          </a:p>
        </p:txBody>
      </p:sp>
      <p:sp>
        <p:nvSpPr>
          <p:cNvPr id="3" name="TextBox 2">
            <a:extLst>
              <a:ext uri="{FF2B5EF4-FFF2-40B4-BE49-F238E27FC236}">
                <a16:creationId xmlns:a16="http://schemas.microsoft.com/office/drawing/2014/main" id="{AF7A5B3B-8319-6543-A5EB-30953B530010}"/>
              </a:ext>
            </a:extLst>
          </p:cNvPr>
          <p:cNvSpPr txBox="1"/>
          <p:nvPr/>
        </p:nvSpPr>
        <p:spPr>
          <a:xfrm>
            <a:off x="621154" y="1269720"/>
            <a:ext cx="2702719" cy="1815882"/>
          </a:xfrm>
          <a:prstGeom prst="rect">
            <a:avLst/>
          </a:prstGeom>
          <a:noFill/>
        </p:spPr>
        <p:txBody>
          <a:bodyPr wrap="square" rtlCol="0">
            <a:spAutoFit/>
          </a:bodyPr>
          <a:lstStyle/>
          <a:p>
            <a:r>
              <a:rPr lang="en-US" sz="1600" i="1" dirty="0">
                <a:solidFill>
                  <a:srgbClr val="FF0000"/>
                </a:solidFill>
              </a:rPr>
              <a:t>Sponsor seeks to achieve a significant transfer of risk in delivery, operation, maintenance and revenue risk to a third party </a:t>
            </a:r>
            <a:r>
              <a:rPr lang="en-US" sz="1600" i="1" dirty="0" err="1">
                <a:solidFill>
                  <a:srgbClr val="FF0000"/>
                </a:solidFill>
              </a:rPr>
              <a:t>ESCos</a:t>
            </a:r>
            <a:r>
              <a:rPr lang="en-US" sz="1600" i="1" dirty="0">
                <a:solidFill>
                  <a:srgbClr val="FF0000"/>
                </a:solidFill>
              </a:rPr>
              <a:t> by granting a concession agreement</a:t>
            </a:r>
          </a:p>
        </p:txBody>
      </p:sp>
      <p:sp>
        <p:nvSpPr>
          <p:cNvPr id="18" name="TextBox 17">
            <a:extLst>
              <a:ext uri="{FF2B5EF4-FFF2-40B4-BE49-F238E27FC236}">
                <a16:creationId xmlns:a16="http://schemas.microsoft.com/office/drawing/2014/main" id="{013CBE7C-0B25-2D41-B2A9-588C64965B5A}"/>
              </a:ext>
            </a:extLst>
          </p:cNvPr>
          <p:cNvSpPr txBox="1"/>
          <p:nvPr/>
        </p:nvSpPr>
        <p:spPr>
          <a:xfrm>
            <a:off x="6079368" y="2214507"/>
            <a:ext cx="2687440" cy="830997"/>
          </a:xfrm>
          <a:prstGeom prst="rect">
            <a:avLst/>
          </a:prstGeom>
          <a:noFill/>
        </p:spPr>
        <p:txBody>
          <a:bodyPr wrap="square" rtlCol="0">
            <a:spAutoFit/>
          </a:bodyPr>
          <a:lstStyle/>
          <a:p>
            <a:r>
              <a:rPr lang="en-US" sz="1600" i="1" dirty="0" err="1">
                <a:solidFill>
                  <a:srgbClr val="00B050"/>
                </a:solidFill>
              </a:rPr>
              <a:t>ESCo</a:t>
            </a:r>
            <a:r>
              <a:rPr lang="en-US" sz="1600" i="1" dirty="0">
                <a:solidFill>
                  <a:srgbClr val="00B050"/>
                </a:solidFill>
              </a:rPr>
              <a:t> has supply contracts with customers and addresses its own supply chain</a:t>
            </a:r>
          </a:p>
        </p:txBody>
      </p:sp>
      <p:cxnSp>
        <p:nvCxnSpPr>
          <p:cNvPr id="21" name="Straight Connector 20">
            <a:extLst>
              <a:ext uri="{FF2B5EF4-FFF2-40B4-BE49-F238E27FC236}">
                <a16:creationId xmlns:a16="http://schemas.microsoft.com/office/drawing/2014/main" id="{4374EF97-B06C-9147-AEE9-46230D6EE39E}"/>
              </a:ext>
            </a:extLst>
          </p:cNvPr>
          <p:cNvCxnSpPr>
            <a:cxnSpLocks/>
          </p:cNvCxnSpPr>
          <p:nvPr/>
        </p:nvCxnSpPr>
        <p:spPr>
          <a:xfrm>
            <a:off x="3337560" y="1474470"/>
            <a:ext cx="0" cy="2106928"/>
          </a:xfrm>
          <a:prstGeom prst="line">
            <a:avLst/>
          </a:prstGeom>
          <a:ln w="63500">
            <a:solidFill>
              <a:srgbClr val="FF0000">
                <a:alpha val="5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84F984E-F576-AF48-A089-6608B7A77648}"/>
              </a:ext>
            </a:extLst>
          </p:cNvPr>
          <p:cNvCxnSpPr>
            <a:cxnSpLocks/>
          </p:cNvCxnSpPr>
          <p:nvPr/>
        </p:nvCxnSpPr>
        <p:spPr>
          <a:xfrm>
            <a:off x="518284" y="3119352"/>
            <a:ext cx="7962776" cy="0"/>
          </a:xfrm>
          <a:prstGeom prst="line">
            <a:avLst/>
          </a:prstGeom>
          <a:ln w="101600">
            <a:solidFill>
              <a:srgbClr val="00B050">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31" name="Down Arrow 30">
            <a:extLst>
              <a:ext uri="{FF2B5EF4-FFF2-40B4-BE49-F238E27FC236}">
                <a16:creationId xmlns:a16="http://schemas.microsoft.com/office/drawing/2014/main" id="{7308AABA-3E85-8A4C-BBF8-7490430F8881}"/>
              </a:ext>
            </a:extLst>
          </p:cNvPr>
          <p:cNvSpPr/>
          <p:nvPr/>
        </p:nvSpPr>
        <p:spPr>
          <a:xfrm flipH="1">
            <a:off x="655443" y="3387083"/>
            <a:ext cx="304677" cy="407677"/>
          </a:xfrm>
          <a:prstGeom prst="downArrow">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a:extLst>
              <a:ext uri="{FF2B5EF4-FFF2-40B4-BE49-F238E27FC236}">
                <a16:creationId xmlns:a16="http://schemas.microsoft.com/office/drawing/2014/main" id="{B0770E69-D349-C94C-B24F-A38B85E43615}"/>
              </a:ext>
            </a:extLst>
          </p:cNvPr>
          <p:cNvSpPr/>
          <p:nvPr/>
        </p:nvSpPr>
        <p:spPr>
          <a:xfrm flipH="1">
            <a:off x="8134473" y="3390893"/>
            <a:ext cx="304677" cy="407677"/>
          </a:xfrm>
          <a:prstGeom prst="downArrow">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a:extLst>
              <a:ext uri="{FF2B5EF4-FFF2-40B4-BE49-F238E27FC236}">
                <a16:creationId xmlns:a16="http://schemas.microsoft.com/office/drawing/2014/main" id="{2FEB60FD-5735-5A4F-B74F-C84B15682781}"/>
              </a:ext>
            </a:extLst>
          </p:cNvPr>
          <p:cNvSpPr/>
          <p:nvPr/>
        </p:nvSpPr>
        <p:spPr>
          <a:xfrm rot="16200000" flipH="1">
            <a:off x="3567736" y="1352186"/>
            <a:ext cx="179787" cy="407677"/>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a:extLst>
              <a:ext uri="{FF2B5EF4-FFF2-40B4-BE49-F238E27FC236}">
                <a16:creationId xmlns:a16="http://schemas.microsoft.com/office/drawing/2014/main" id="{F8EDCF2F-5324-8340-B40B-F7B151ED6A6A}"/>
              </a:ext>
            </a:extLst>
          </p:cNvPr>
          <p:cNvSpPr/>
          <p:nvPr/>
        </p:nvSpPr>
        <p:spPr>
          <a:xfrm rot="16200000" flipH="1">
            <a:off x="3571546" y="3253376"/>
            <a:ext cx="179787" cy="407677"/>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2CD4A628-1FAC-4B39-8055-64D22953EED1}"/>
              </a:ext>
            </a:extLst>
          </p:cNvPr>
          <p:cNvGrpSpPr/>
          <p:nvPr/>
        </p:nvGrpSpPr>
        <p:grpSpPr>
          <a:xfrm>
            <a:off x="1329813" y="1296116"/>
            <a:ext cx="6484374" cy="4518211"/>
            <a:chOff x="2250066" y="1283535"/>
            <a:chExt cx="7851240" cy="5135122"/>
          </a:xfrm>
        </p:grpSpPr>
        <p:sp>
          <p:nvSpPr>
            <p:cNvPr id="7" name="Oval 6">
              <a:extLst>
                <a:ext uri="{FF2B5EF4-FFF2-40B4-BE49-F238E27FC236}">
                  <a16:creationId xmlns:a16="http://schemas.microsoft.com/office/drawing/2014/main" id="{1BBAD768-F531-410A-9B14-5A132C5317A7}"/>
                </a:ext>
              </a:extLst>
            </p:cNvPr>
            <p:cNvSpPr/>
            <p:nvPr/>
          </p:nvSpPr>
          <p:spPr>
            <a:xfrm>
              <a:off x="5546212" y="3446649"/>
              <a:ext cx="1247500" cy="112965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t>ESCo</a:t>
              </a:r>
              <a:endParaRPr lang="en-US" sz="1400" dirty="0"/>
            </a:p>
          </p:txBody>
        </p:sp>
        <p:cxnSp>
          <p:nvCxnSpPr>
            <p:cNvPr id="8" name="Straight Connector 7">
              <a:extLst>
                <a:ext uri="{FF2B5EF4-FFF2-40B4-BE49-F238E27FC236}">
                  <a16:creationId xmlns:a16="http://schemas.microsoft.com/office/drawing/2014/main" id="{117E9F25-5AB6-4B86-9116-17350FFEF68C}"/>
                </a:ext>
              </a:extLst>
            </p:cNvPr>
            <p:cNvCxnSpPr>
              <a:cxnSpLocks/>
              <a:stCxn id="9" idx="3"/>
              <a:endCxn id="7" idx="2"/>
            </p:cNvCxnSpPr>
            <p:nvPr/>
          </p:nvCxnSpPr>
          <p:spPr>
            <a:xfrm>
              <a:off x="4133253" y="4011478"/>
              <a:ext cx="1412959" cy="0"/>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9" name="Rounded Rectangle 50">
              <a:extLst>
                <a:ext uri="{FF2B5EF4-FFF2-40B4-BE49-F238E27FC236}">
                  <a16:creationId xmlns:a16="http://schemas.microsoft.com/office/drawing/2014/main" id="{F71E236E-037A-45B3-89F9-782E341EB016}"/>
                </a:ext>
              </a:extLst>
            </p:cNvPr>
            <p:cNvSpPr/>
            <p:nvPr/>
          </p:nvSpPr>
          <p:spPr>
            <a:xfrm>
              <a:off x="2250066" y="3701968"/>
              <a:ext cx="1883187" cy="619017"/>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Connection &amp; supply agreements</a:t>
              </a:r>
            </a:p>
          </p:txBody>
        </p:sp>
        <p:sp>
          <p:nvSpPr>
            <p:cNvPr id="10" name="Rounded Rectangle 20">
              <a:extLst>
                <a:ext uri="{FF2B5EF4-FFF2-40B4-BE49-F238E27FC236}">
                  <a16:creationId xmlns:a16="http://schemas.microsoft.com/office/drawing/2014/main" id="{B921D950-2934-4843-A772-66F5E54315FD}"/>
                </a:ext>
              </a:extLst>
            </p:cNvPr>
            <p:cNvSpPr/>
            <p:nvPr/>
          </p:nvSpPr>
          <p:spPr>
            <a:xfrm>
              <a:off x="2250066" y="5361775"/>
              <a:ext cx="3925620" cy="1056882"/>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Delivery and operation of system assets: design, build, operation, maintenance, metering, billing, customer services, </a:t>
              </a:r>
              <a:r>
                <a:rPr lang="en-US" sz="1400" dirty="0" err="1">
                  <a:solidFill>
                    <a:schemeClr val="bg1"/>
                  </a:solidFill>
                </a:rPr>
                <a:t>etc</a:t>
              </a:r>
              <a:endParaRPr lang="en-US" sz="1400" dirty="0">
                <a:solidFill>
                  <a:schemeClr val="bg1"/>
                </a:solidFill>
              </a:endParaRPr>
            </a:p>
          </p:txBody>
        </p:sp>
        <p:sp>
          <p:nvSpPr>
            <p:cNvPr id="11" name="Rounded Rectangle 22">
              <a:extLst>
                <a:ext uri="{FF2B5EF4-FFF2-40B4-BE49-F238E27FC236}">
                  <a16:creationId xmlns:a16="http://schemas.microsoft.com/office/drawing/2014/main" id="{D652A533-4186-4773-A6B8-A2CF9EBCC75A}"/>
                </a:ext>
              </a:extLst>
            </p:cNvPr>
            <p:cNvSpPr/>
            <p:nvPr/>
          </p:nvSpPr>
          <p:spPr>
            <a:xfrm>
              <a:off x="6175686" y="5361775"/>
              <a:ext cx="3925620" cy="105688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Fuel procurement and other supply chain contracts</a:t>
              </a:r>
            </a:p>
          </p:txBody>
        </p:sp>
        <p:sp>
          <p:nvSpPr>
            <p:cNvPr id="12" name="Right Brace 11">
              <a:extLst>
                <a:ext uri="{FF2B5EF4-FFF2-40B4-BE49-F238E27FC236}">
                  <a16:creationId xmlns:a16="http://schemas.microsoft.com/office/drawing/2014/main" id="{1D0BF4A3-2F72-41F2-8FDF-24C845823AA8}"/>
                </a:ext>
              </a:extLst>
            </p:cNvPr>
            <p:cNvSpPr/>
            <p:nvPr/>
          </p:nvSpPr>
          <p:spPr>
            <a:xfrm rot="16200000">
              <a:off x="5701528" y="3660311"/>
              <a:ext cx="948312" cy="2454592"/>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Oval 12">
              <a:extLst>
                <a:ext uri="{FF2B5EF4-FFF2-40B4-BE49-F238E27FC236}">
                  <a16:creationId xmlns:a16="http://schemas.microsoft.com/office/drawing/2014/main" id="{0FE9A80A-F3FE-4B42-8945-1557260D998B}"/>
                </a:ext>
              </a:extLst>
            </p:cNvPr>
            <p:cNvSpPr/>
            <p:nvPr/>
          </p:nvSpPr>
          <p:spPr>
            <a:xfrm>
              <a:off x="5546212" y="1283535"/>
              <a:ext cx="1247500" cy="108155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Sponsor</a:t>
              </a:r>
            </a:p>
          </p:txBody>
        </p:sp>
        <p:cxnSp>
          <p:nvCxnSpPr>
            <p:cNvPr id="14" name="Straight Connector 13">
              <a:extLst>
                <a:ext uri="{FF2B5EF4-FFF2-40B4-BE49-F238E27FC236}">
                  <a16:creationId xmlns:a16="http://schemas.microsoft.com/office/drawing/2014/main" id="{CB7BB033-7179-42DD-99A9-350DEBED117C}"/>
                </a:ext>
              </a:extLst>
            </p:cNvPr>
            <p:cNvCxnSpPr>
              <a:cxnSpLocks/>
              <a:stCxn id="13" idx="4"/>
              <a:endCxn id="7" idx="0"/>
            </p:cNvCxnSpPr>
            <p:nvPr/>
          </p:nvCxnSpPr>
          <p:spPr>
            <a:xfrm>
              <a:off x="6169963" y="2365092"/>
              <a:ext cx="0" cy="1081557"/>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15" name="Rounded Rectangle 26">
              <a:extLst>
                <a:ext uri="{FF2B5EF4-FFF2-40B4-BE49-F238E27FC236}">
                  <a16:creationId xmlns:a16="http://schemas.microsoft.com/office/drawing/2014/main" id="{9C691C70-741F-4BB9-AF0D-77C172F4B447}"/>
                </a:ext>
              </a:extLst>
            </p:cNvPr>
            <p:cNvSpPr/>
            <p:nvPr/>
          </p:nvSpPr>
          <p:spPr>
            <a:xfrm>
              <a:off x="4948388" y="2676399"/>
              <a:ext cx="2454587" cy="474162"/>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Concession Agreement</a:t>
              </a:r>
            </a:p>
          </p:txBody>
        </p:sp>
        <p:sp>
          <p:nvSpPr>
            <p:cNvPr id="16" name="Rounded Rectangle 34">
              <a:extLst>
                <a:ext uri="{FF2B5EF4-FFF2-40B4-BE49-F238E27FC236}">
                  <a16:creationId xmlns:a16="http://schemas.microsoft.com/office/drawing/2014/main" id="{EC52FFD8-F457-4B3E-8912-6AC3037DF391}"/>
                </a:ext>
              </a:extLst>
            </p:cNvPr>
            <p:cNvSpPr/>
            <p:nvPr/>
          </p:nvSpPr>
          <p:spPr>
            <a:xfrm>
              <a:off x="8218119" y="3660000"/>
              <a:ext cx="1883187" cy="620217"/>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Energy centre &amp; pipework lease/easements</a:t>
              </a:r>
            </a:p>
          </p:txBody>
        </p:sp>
        <p:cxnSp>
          <p:nvCxnSpPr>
            <p:cNvPr id="17" name="Straight Connector 16">
              <a:extLst>
                <a:ext uri="{FF2B5EF4-FFF2-40B4-BE49-F238E27FC236}">
                  <a16:creationId xmlns:a16="http://schemas.microsoft.com/office/drawing/2014/main" id="{DD9D59CC-922E-4942-B90E-91AA95039489}"/>
                </a:ext>
              </a:extLst>
            </p:cNvPr>
            <p:cNvCxnSpPr>
              <a:cxnSpLocks/>
              <a:endCxn id="16" idx="1"/>
            </p:cNvCxnSpPr>
            <p:nvPr/>
          </p:nvCxnSpPr>
          <p:spPr>
            <a:xfrm>
              <a:off x="6793713" y="3970109"/>
              <a:ext cx="1424406" cy="0"/>
            </a:xfrm>
            <a:prstGeom prst="line">
              <a:avLst/>
            </a:prstGeom>
            <a:ln w="31750">
              <a:solidFill>
                <a:srgbClr val="FF0000"/>
              </a:solidFill>
              <a:prstDash val="dash"/>
              <a:headEnd type="none" w="med" len="lg"/>
              <a:tailEnd type="none" w="med"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108453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6012-2B86-4F08-A409-DD0F2CA8AD41}"/>
              </a:ext>
            </a:extLst>
          </p:cNvPr>
          <p:cNvSpPr>
            <a:spLocks noGrp="1"/>
          </p:cNvSpPr>
          <p:nvPr>
            <p:ph type="title"/>
          </p:nvPr>
        </p:nvSpPr>
        <p:spPr>
          <a:xfrm>
            <a:off x="4218039" y="365125"/>
            <a:ext cx="4925961" cy="757093"/>
          </a:xfrm>
        </p:spPr>
        <p:txBody>
          <a:bodyPr>
            <a:normAutofit fontScale="90000"/>
          </a:bodyPr>
          <a:lstStyle/>
          <a:p>
            <a:r>
              <a:rPr lang="en-US" dirty="0"/>
              <a:t>Delivery approach B: set up own </a:t>
            </a:r>
            <a:r>
              <a:rPr lang="en-US" dirty="0" err="1"/>
              <a:t>ESCo</a:t>
            </a:r>
            <a:r>
              <a:rPr lang="en-US" dirty="0"/>
              <a:t> and procure works packages</a:t>
            </a:r>
            <a:endParaRPr lang="en-GB" dirty="0"/>
          </a:p>
        </p:txBody>
      </p:sp>
      <p:grpSp>
        <p:nvGrpSpPr>
          <p:cNvPr id="18" name="Group 17">
            <a:extLst>
              <a:ext uri="{FF2B5EF4-FFF2-40B4-BE49-F238E27FC236}">
                <a16:creationId xmlns:a16="http://schemas.microsoft.com/office/drawing/2014/main" id="{EEAFAC2E-2114-461F-A005-5069DDD2788C}"/>
              </a:ext>
            </a:extLst>
          </p:cNvPr>
          <p:cNvGrpSpPr/>
          <p:nvPr/>
        </p:nvGrpSpPr>
        <p:grpSpPr>
          <a:xfrm>
            <a:off x="991783" y="1315653"/>
            <a:ext cx="7160435" cy="4226693"/>
            <a:chOff x="2250066" y="1251507"/>
            <a:chExt cx="7851242" cy="4859917"/>
          </a:xfrm>
        </p:grpSpPr>
        <p:sp>
          <p:nvSpPr>
            <p:cNvPr id="19" name="Oval 18">
              <a:extLst>
                <a:ext uri="{FF2B5EF4-FFF2-40B4-BE49-F238E27FC236}">
                  <a16:creationId xmlns:a16="http://schemas.microsoft.com/office/drawing/2014/main" id="{78E559DB-E381-4D61-AA80-801CF5D05DFE}"/>
                </a:ext>
              </a:extLst>
            </p:cNvPr>
            <p:cNvSpPr/>
            <p:nvPr/>
          </p:nvSpPr>
          <p:spPr>
            <a:xfrm>
              <a:off x="5606418" y="3494748"/>
              <a:ext cx="1126908" cy="110879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t>ESCo</a:t>
              </a:r>
              <a:endParaRPr lang="en-US" sz="1200" dirty="0"/>
            </a:p>
          </p:txBody>
        </p:sp>
        <p:cxnSp>
          <p:nvCxnSpPr>
            <p:cNvPr id="20" name="Straight Connector 19">
              <a:extLst>
                <a:ext uri="{FF2B5EF4-FFF2-40B4-BE49-F238E27FC236}">
                  <a16:creationId xmlns:a16="http://schemas.microsoft.com/office/drawing/2014/main" id="{711642E7-2AA9-4E5D-A957-EF8D3ACE5B9A}"/>
                </a:ext>
              </a:extLst>
            </p:cNvPr>
            <p:cNvCxnSpPr>
              <a:cxnSpLocks/>
            </p:cNvCxnSpPr>
            <p:nvPr/>
          </p:nvCxnSpPr>
          <p:spPr>
            <a:xfrm>
              <a:off x="4133253" y="4049146"/>
              <a:ext cx="1478979" cy="0"/>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21" name="Rounded Rectangle 50">
              <a:extLst>
                <a:ext uri="{FF2B5EF4-FFF2-40B4-BE49-F238E27FC236}">
                  <a16:creationId xmlns:a16="http://schemas.microsoft.com/office/drawing/2014/main" id="{C1B1364C-382F-4ADB-8570-D554956CF88C}"/>
                </a:ext>
              </a:extLst>
            </p:cNvPr>
            <p:cNvSpPr/>
            <p:nvPr/>
          </p:nvSpPr>
          <p:spPr>
            <a:xfrm>
              <a:off x="2618009" y="3656410"/>
              <a:ext cx="1515240" cy="784270"/>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Connection &amp; supply agreements</a:t>
              </a:r>
            </a:p>
          </p:txBody>
        </p:sp>
        <p:sp>
          <p:nvSpPr>
            <p:cNvPr id="22" name="Rounded Rectangle 20">
              <a:extLst>
                <a:ext uri="{FF2B5EF4-FFF2-40B4-BE49-F238E27FC236}">
                  <a16:creationId xmlns:a16="http://schemas.microsoft.com/office/drawing/2014/main" id="{DEFE9E54-56C0-43CE-AFB4-80FC56B569A6}"/>
                </a:ext>
              </a:extLst>
            </p:cNvPr>
            <p:cNvSpPr/>
            <p:nvPr/>
          </p:nvSpPr>
          <p:spPr>
            <a:xfrm>
              <a:off x="2250066" y="5118170"/>
              <a:ext cx="3885349" cy="993254"/>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Delivery and operation of system assets: design, build, operation, maintenance, metering, billing, customer services, </a:t>
              </a:r>
              <a:r>
                <a:rPr lang="en-US" sz="1400" dirty="0" err="1">
                  <a:solidFill>
                    <a:schemeClr val="bg1"/>
                  </a:solidFill>
                </a:rPr>
                <a:t>etc</a:t>
              </a:r>
              <a:endParaRPr lang="en-US" sz="1400" dirty="0">
                <a:solidFill>
                  <a:schemeClr val="bg1"/>
                </a:solidFill>
              </a:endParaRPr>
            </a:p>
          </p:txBody>
        </p:sp>
        <p:sp>
          <p:nvSpPr>
            <p:cNvPr id="23" name="Rounded Rectangle 22">
              <a:extLst>
                <a:ext uri="{FF2B5EF4-FFF2-40B4-BE49-F238E27FC236}">
                  <a16:creationId xmlns:a16="http://schemas.microsoft.com/office/drawing/2014/main" id="{7C277891-E2B6-4C6A-A982-A4FDDC2A3FD4}"/>
                </a:ext>
              </a:extLst>
            </p:cNvPr>
            <p:cNvSpPr/>
            <p:nvPr/>
          </p:nvSpPr>
          <p:spPr>
            <a:xfrm>
              <a:off x="6175687" y="5118170"/>
              <a:ext cx="3925621" cy="9932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Fuel procurement and other supply chain contracts</a:t>
              </a:r>
            </a:p>
          </p:txBody>
        </p:sp>
        <p:sp>
          <p:nvSpPr>
            <p:cNvPr id="24" name="Right Brace 23">
              <a:extLst>
                <a:ext uri="{FF2B5EF4-FFF2-40B4-BE49-F238E27FC236}">
                  <a16:creationId xmlns:a16="http://schemas.microsoft.com/office/drawing/2014/main" id="{9F018211-DBD1-4566-B5E9-923A5DC6A04E}"/>
                </a:ext>
              </a:extLst>
            </p:cNvPr>
            <p:cNvSpPr/>
            <p:nvPr/>
          </p:nvSpPr>
          <p:spPr>
            <a:xfrm rot="16200000">
              <a:off x="5827892" y="3533949"/>
              <a:ext cx="695585" cy="2454592"/>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Oval 24">
              <a:extLst>
                <a:ext uri="{FF2B5EF4-FFF2-40B4-BE49-F238E27FC236}">
                  <a16:creationId xmlns:a16="http://schemas.microsoft.com/office/drawing/2014/main" id="{8CD759A4-6CDC-430E-BCD3-E84341BF8947}"/>
                </a:ext>
              </a:extLst>
            </p:cNvPr>
            <p:cNvSpPr/>
            <p:nvPr/>
          </p:nvSpPr>
          <p:spPr>
            <a:xfrm>
              <a:off x="5571961" y="1251507"/>
              <a:ext cx="1126908" cy="1140129"/>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Sponsor</a:t>
              </a:r>
            </a:p>
          </p:txBody>
        </p:sp>
        <p:sp>
          <p:nvSpPr>
            <p:cNvPr id="26" name="Rounded Rectangle 34">
              <a:extLst>
                <a:ext uri="{FF2B5EF4-FFF2-40B4-BE49-F238E27FC236}">
                  <a16:creationId xmlns:a16="http://schemas.microsoft.com/office/drawing/2014/main" id="{108A23EE-E7A2-4F5F-AA2E-6892222A8A02}"/>
                </a:ext>
              </a:extLst>
            </p:cNvPr>
            <p:cNvSpPr/>
            <p:nvPr/>
          </p:nvSpPr>
          <p:spPr>
            <a:xfrm>
              <a:off x="8218119" y="3656410"/>
              <a:ext cx="1633831" cy="785470"/>
            </a:xfrm>
            <a:prstGeom prst="roundRect">
              <a:avLst/>
            </a:prstGeom>
            <a:solidFill>
              <a:srgbClr val="FF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Energy </a:t>
              </a:r>
              <a:r>
                <a:rPr lang="en-US" sz="1250" dirty="0" err="1"/>
                <a:t>centre</a:t>
              </a:r>
              <a:r>
                <a:rPr lang="en-US" sz="1250" dirty="0"/>
                <a:t> and pipework lease/easements</a:t>
              </a:r>
            </a:p>
          </p:txBody>
        </p:sp>
        <p:cxnSp>
          <p:nvCxnSpPr>
            <p:cNvPr id="27" name="Straight Connector 26">
              <a:extLst>
                <a:ext uri="{FF2B5EF4-FFF2-40B4-BE49-F238E27FC236}">
                  <a16:creationId xmlns:a16="http://schemas.microsoft.com/office/drawing/2014/main" id="{59307419-4D56-44D6-A6E5-50335152FE35}"/>
                </a:ext>
              </a:extLst>
            </p:cNvPr>
            <p:cNvCxnSpPr>
              <a:cxnSpLocks/>
              <a:stCxn id="19" idx="6"/>
            </p:cNvCxnSpPr>
            <p:nvPr/>
          </p:nvCxnSpPr>
          <p:spPr>
            <a:xfrm>
              <a:off x="6733327" y="4049146"/>
              <a:ext cx="1484792" cy="0"/>
            </a:xfrm>
            <a:prstGeom prst="line">
              <a:avLst/>
            </a:prstGeom>
            <a:ln w="31750">
              <a:solidFill>
                <a:srgbClr val="FF0000">
                  <a:alpha val="50000"/>
                </a:srgbClr>
              </a:solidFill>
              <a:prstDash val="dash"/>
              <a:headEnd type="none" w="med" len="lg"/>
              <a:tailEnd type="none" w="med"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AB97431-0CAC-44DF-93D2-F59F2E4866DB}"/>
                </a:ext>
              </a:extLst>
            </p:cNvPr>
            <p:cNvCxnSpPr>
              <a:cxnSpLocks/>
            </p:cNvCxnSpPr>
            <p:nvPr/>
          </p:nvCxnSpPr>
          <p:spPr>
            <a:xfrm flipH="1" flipV="1">
              <a:off x="6135415" y="2098115"/>
              <a:ext cx="40272" cy="1787227"/>
            </a:xfrm>
            <a:prstGeom prst="line">
              <a:avLst/>
            </a:prstGeom>
            <a:ln w="31750">
              <a:solidFill>
                <a:srgbClr val="0070C0"/>
              </a:solidFill>
              <a:prstDash val="sysDot"/>
              <a:headEnd type="none" w="med" len="lg"/>
              <a:tailEnd type="none" w="med" len="lg"/>
            </a:ln>
          </p:spPr>
          <p:style>
            <a:lnRef idx="1">
              <a:schemeClr val="accent1"/>
            </a:lnRef>
            <a:fillRef idx="0">
              <a:schemeClr val="accent1"/>
            </a:fillRef>
            <a:effectRef idx="0">
              <a:schemeClr val="accent1"/>
            </a:effectRef>
            <a:fontRef idx="minor">
              <a:schemeClr val="tx1"/>
            </a:fontRef>
          </p:style>
        </p:cxnSp>
        <p:sp>
          <p:nvSpPr>
            <p:cNvPr id="29" name="Rounded Rectangle 13">
              <a:extLst>
                <a:ext uri="{FF2B5EF4-FFF2-40B4-BE49-F238E27FC236}">
                  <a16:creationId xmlns:a16="http://schemas.microsoft.com/office/drawing/2014/main" id="{3937A572-B033-4817-869B-A3E52ECE413E}"/>
                </a:ext>
              </a:extLst>
            </p:cNvPr>
            <p:cNvSpPr/>
            <p:nvPr/>
          </p:nvSpPr>
          <p:spPr>
            <a:xfrm>
              <a:off x="5447021" y="2673123"/>
              <a:ext cx="1457325" cy="618053"/>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ownership and/or contract</a:t>
              </a:r>
            </a:p>
          </p:txBody>
        </p:sp>
      </p:grpSp>
      <p:sp>
        <p:nvSpPr>
          <p:cNvPr id="15" name="TextBox 14">
            <a:extLst>
              <a:ext uri="{FF2B5EF4-FFF2-40B4-BE49-F238E27FC236}">
                <a16:creationId xmlns:a16="http://schemas.microsoft.com/office/drawing/2014/main" id="{CF749FCD-8DAF-AC47-BF35-77B52D086BF3}"/>
              </a:ext>
            </a:extLst>
          </p:cNvPr>
          <p:cNvSpPr txBox="1"/>
          <p:nvPr/>
        </p:nvSpPr>
        <p:spPr>
          <a:xfrm>
            <a:off x="746884" y="1852650"/>
            <a:ext cx="2549772" cy="1077218"/>
          </a:xfrm>
          <a:prstGeom prst="rect">
            <a:avLst/>
          </a:prstGeom>
          <a:noFill/>
        </p:spPr>
        <p:txBody>
          <a:bodyPr wrap="square" rtlCol="0">
            <a:spAutoFit/>
          </a:bodyPr>
          <a:lstStyle/>
          <a:p>
            <a:r>
              <a:rPr lang="en-US" sz="1600" i="1" dirty="0">
                <a:solidFill>
                  <a:srgbClr val="FF0000"/>
                </a:solidFill>
              </a:rPr>
              <a:t>Sponsor establishes its own </a:t>
            </a:r>
            <a:r>
              <a:rPr lang="en-US" sz="1600" i="1" dirty="0" err="1">
                <a:solidFill>
                  <a:srgbClr val="FF0000"/>
                </a:solidFill>
              </a:rPr>
              <a:t>ESCo</a:t>
            </a:r>
            <a:r>
              <a:rPr lang="en-US" sz="1600" i="1" dirty="0">
                <a:solidFill>
                  <a:srgbClr val="FF0000"/>
                </a:solidFill>
              </a:rPr>
              <a:t>, which takes on risk of delivery, operation, maintenance and revenues</a:t>
            </a:r>
          </a:p>
        </p:txBody>
      </p:sp>
      <p:sp>
        <p:nvSpPr>
          <p:cNvPr id="16" name="TextBox 15">
            <a:extLst>
              <a:ext uri="{FF2B5EF4-FFF2-40B4-BE49-F238E27FC236}">
                <a16:creationId xmlns:a16="http://schemas.microsoft.com/office/drawing/2014/main" id="{59D20A23-5299-C547-B679-84CB00C1BB67}"/>
              </a:ext>
            </a:extLst>
          </p:cNvPr>
          <p:cNvSpPr txBox="1"/>
          <p:nvPr/>
        </p:nvSpPr>
        <p:spPr>
          <a:xfrm>
            <a:off x="5371157" y="1966273"/>
            <a:ext cx="3715694" cy="1077218"/>
          </a:xfrm>
          <a:prstGeom prst="rect">
            <a:avLst/>
          </a:prstGeom>
          <a:noFill/>
        </p:spPr>
        <p:txBody>
          <a:bodyPr wrap="square" rtlCol="0">
            <a:spAutoFit/>
          </a:bodyPr>
          <a:lstStyle/>
          <a:p>
            <a:r>
              <a:rPr lang="en-US" sz="1600" i="1" dirty="0" err="1">
                <a:solidFill>
                  <a:srgbClr val="00B050"/>
                </a:solidFill>
              </a:rPr>
              <a:t>ESCo</a:t>
            </a:r>
            <a:r>
              <a:rPr lang="en-US" sz="1600" i="1" dirty="0">
                <a:solidFill>
                  <a:srgbClr val="00B050"/>
                </a:solidFill>
              </a:rPr>
              <a:t> has supply contracts with customers and seeks to outsource works packages but retains risk in managing works packages and any gaps between packages</a:t>
            </a:r>
          </a:p>
        </p:txBody>
      </p:sp>
      <p:cxnSp>
        <p:nvCxnSpPr>
          <p:cNvPr id="17" name="Straight Connector 16">
            <a:extLst>
              <a:ext uri="{FF2B5EF4-FFF2-40B4-BE49-F238E27FC236}">
                <a16:creationId xmlns:a16="http://schemas.microsoft.com/office/drawing/2014/main" id="{1E7ECF89-1352-BA48-BB23-94330890A32E}"/>
              </a:ext>
            </a:extLst>
          </p:cNvPr>
          <p:cNvCxnSpPr>
            <a:cxnSpLocks/>
          </p:cNvCxnSpPr>
          <p:nvPr/>
        </p:nvCxnSpPr>
        <p:spPr>
          <a:xfrm>
            <a:off x="3337560" y="1474470"/>
            <a:ext cx="0" cy="2106928"/>
          </a:xfrm>
          <a:prstGeom prst="line">
            <a:avLst/>
          </a:prstGeom>
          <a:ln w="63500">
            <a:solidFill>
              <a:srgbClr val="FF0000">
                <a:alpha val="50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D6DB37C-C406-4E43-8250-3DE3D13F608C}"/>
              </a:ext>
            </a:extLst>
          </p:cNvPr>
          <p:cNvCxnSpPr>
            <a:cxnSpLocks/>
          </p:cNvCxnSpPr>
          <p:nvPr/>
        </p:nvCxnSpPr>
        <p:spPr>
          <a:xfrm>
            <a:off x="518284" y="3187932"/>
            <a:ext cx="7962776" cy="0"/>
          </a:xfrm>
          <a:prstGeom prst="line">
            <a:avLst/>
          </a:prstGeom>
          <a:ln w="101600">
            <a:solidFill>
              <a:srgbClr val="00B050">
                <a:alpha val="50000"/>
              </a:srgbClr>
            </a:solidFill>
            <a:prstDash val="sysDash"/>
          </a:ln>
        </p:spPr>
        <p:style>
          <a:lnRef idx="1">
            <a:schemeClr val="accent1"/>
          </a:lnRef>
          <a:fillRef idx="0">
            <a:schemeClr val="accent1"/>
          </a:fillRef>
          <a:effectRef idx="0">
            <a:schemeClr val="accent1"/>
          </a:effectRef>
          <a:fontRef idx="minor">
            <a:schemeClr val="tx1"/>
          </a:fontRef>
        </p:style>
      </p:cxnSp>
      <p:sp>
        <p:nvSpPr>
          <p:cNvPr id="31" name="Down Arrow 30">
            <a:extLst>
              <a:ext uri="{FF2B5EF4-FFF2-40B4-BE49-F238E27FC236}">
                <a16:creationId xmlns:a16="http://schemas.microsoft.com/office/drawing/2014/main" id="{7193B47F-A8E1-EE48-A0B8-D8FA2846A49A}"/>
              </a:ext>
            </a:extLst>
          </p:cNvPr>
          <p:cNvSpPr/>
          <p:nvPr/>
        </p:nvSpPr>
        <p:spPr>
          <a:xfrm flipH="1">
            <a:off x="655443" y="3387083"/>
            <a:ext cx="304677" cy="407677"/>
          </a:xfrm>
          <a:prstGeom prst="downArrow">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a:extLst>
              <a:ext uri="{FF2B5EF4-FFF2-40B4-BE49-F238E27FC236}">
                <a16:creationId xmlns:a16="http://schemas.microsoft.com/office/drawing/2014/main" id="{6E485DF6-DB4F-D944-B2FB-176B820701D5}"/>
              </a:ext>
            </a:extLst>
          </p:cNvPr>
          <p:cNvSpPr/>
          <p:nvPr/>
        </p:nvSpPr>
        <p:spPr>
          <a:xfrm flipH="1">
            <a:off x="8134473" y="3390893"/>
            <a:ext cx="304677" cy="407677"/>
          </a:xfrm>
          <a:prstGeom prst="downArrow">
            <a:avLst/>
          </a:prstGeom>
          <a:solidFill>
            <a:srgbClr val="00B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a:extLst>
              <a:ext uri="{FF2B5EF4-FFF2-40B4-BE49-F238E27FC236}">
                <a16:creationId xmlns:a16="http://schemas.microsoft.com/office/drawing/2014/main" id="{5FB67EBC-74D7-8D49-A3B2-8F54A291900B}"/>
              </a:ext>
            </a:extLst>
          </p:cNvPr>
          <p:cNvSpPr/>
          <p:nvPr/>
        </p:nvSpPr>
        <p:spPr>
          <a:xfrm rot="16200000" flipH="1">
            <a:off x="3567736" y="1352186"/>
            <a:ext cx="179787" cy="407677"/>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a:extLst>
              <a:ext uri="{FF2B5EF4-FFF2-40B4-BE49-F238E27FC236}">
                <a16:creationId xmlns:a16="http://schemas.microsoft.com/office/drawing/2014/main" id="{6745B102-C84B-9348-98EA-8D6EB511A578}"/>
              </a:ext>
            </a:extLst>
          </p:cNvPr>
          <p:cNvSpPr/>
          <p:nvPr/>
        </p:nvSpPr>
        <p:spPr>
          <a:xfrm rot="16200000" flipH="1">
            <a:off x="3571546" y="3253376"/>
            <a:ext cx="179787" cy="407677"/>
          </a:xfrm>
          <a:prstGeom prst="downArrow">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3729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66012-2B86-4F08-A409-DD0F2CA8AD41}"/>
              </a:ext>
            </a:extLst>
          </p:cNvPr>
          <p:cNvSpPr>
            <a:spLocks noGrp="1"/>
          </p:cNvSpPr>
          <p:nvPr>
            <p:ph type="title"/>
          </p:nvPr>
        </p:nvSpPr>
        <p:spPr>
          <a:xfrm>
            <a:off x="3785419" y="365125"/>
            <a:ext cx="5358581" cy="757093"/>
          </a:xfrm>
        </p:spPr>
        <p:txBody>
          <a:bodyPr>
            <a:normAutofit/>
          </a:bodyPr>
          <a:lstStyle/>
          <a:p>
            <a:r>
              <a:rPr lang="en-US" dirty="0"/>
              <a:t>SOMS contract templates (in red)</a:t>
            </a:r>
            <a:endParaRPr lang="en-GB" dirty="0"/>
          </a:p>
        </p:txBody>
      </p:sp>
      <p:grpSp>
        <p:nvGrpSpPr>
          <p:cNvPr id="6" name="Group 5">
            <a:extLst>
              <a:ext uri="{FF2B5EF4-FFF2-40B4-BE49-F238E27FC236}">
                <a16:creationId xmlns:a16="http://schemas.microsoft.com/office/drawing/2014/main" id="{2CD4A628-1FAC-4B39-8055-64D22953EED1}"/>
              </a:ext>
            </a:extLst>
          </p:cNvPr>
          <p:cNvGrpSpPr/>
          <p:nvPr/>
        </p:nvGrpSpPr>
        <p:grpSpPr>
          <a:xfrm>
            <a:off x="1329813" y="1296116"/>
            <a:ext cx="6682617" cy="4518211"/>
            <a:chOff x="2250066" y="1283535"/>
            <a:chExt cx="8091271" cy="5135122"/>
          </a:xfrm>
        </p:grpSpPr>
        <p:sp>
          <p:nvSpPr>
            <p:cNvPr id="7" name="Oval 6">
              <a:extLst>
                <a:ext uri="{FF2B5EF4-FFF2-40B4-BE49-F238E27FC236}">
                  <a16:creationId xmlns:a16="http://schemas.microsoft.com/office/drawing/2014/main" id="{1BBAD768-F531-410A-9B14-5A132C5317A7}"/>
                </a:ext>
              </a:extLst>
            </p:cNvPr>
            <p:cNvSpPr/>
            <p:nvPr/>
          </p:nvSpPr>
          <p:spPr>
            <a:xfrm>
              <a:off x="5546212" y="3446649"/>
              <a:ext cx="1247500" cy="1129656"/>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t>ESCo</a:t>
              </a:r>
              <a:endParaRPr lang="en-US" sz="1400" dirty="0"/>
            </a:p>
          </p:txBody>
        </p:sp>
        <p:cxnSp>
          <p:nvCxnSpPr>
            <p:cNvPr id="8" name="Straight Connector 7">
              <a:extLst>
                <a:ext uri="{FF2B5EF4-FFF2-40B4-BE49-F238E27FC236}">
                  <a16:creationId xmlns:a16="http://schemas.microsoft.com/office/drawing/2014/main" id="{117E9F25-5AB6-4B86-9116-17350FFEF68C}"/>
                </a:ext>
              </a:extLst>
            </p:cNvPr>
            <p:cNvCxnSpPr>
              <a:cxnSpLocks/>
              <a:stCxn id="9" idx="3"/>
              <a:endCxn id="7" idx="2"/>
            </p:cNvCxnSpPr>
            <p:nvPr/>
          </p:nvCxnSpPr>
          <p:spPr>
            <a:xfrm>
              <a:off x="4133253" y="4011478"/>
              <a:ext cx="1412959" cy="0"/>
            </a:xfrm>
            <a:prstGeom prst="line">
              <a:avLst/>
            </a:prstGeom>
            <a:ln w="38100">
              <a:solidFill>
                <a:srgbClr val="FF0000">
                  <a:alpha val="50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9" name="Rounded Rectangle 50">
              <a:extLst>
                <a:ext uri="{FF2B5EF4-FFF2-40B4-BE49-F238E27FC236}">
                  <a16:creationId xmlns:a16="http://schemas.microsoft.com/office/drawing/2014/main" id="{F71E236E-037A-45B3-89F9-782E341EB016}"/>
                </a:ext>
              </a:extLst>
            </p:cNvPr>
            <p:cNvSpPr/>
            <p:nvPr/>
          </p:nvSpPr>
          <p:spPr>
            <a:xfrm>
              <a:off x="2250066" y="3701968"/>
              <a:ext cx="1883187" cy="61901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Connection &amp; supply agreements</a:t>
              </a:r>
            </a:p>
          </p:txBody>
        </p:sp>
        <p:sp>
          <p:nvSpPr>
            <p:cNvPr id="10" name="Rounded Rectangle 20">
              <a:extLst>
                <a:ext uri="{FF2B5EF4-FFF2-40B4-BE49-F238E27FC236}">
                  <a16:creationId xmlns:a16="http://schemas.microsoft.com/office/drawing/2014/main" id="{B921D950-2934-4843-A772-66F5E54315FD}"/>
                </a:ext>
              </a:extLst>
            </p:cNvPr>
            <p:cNvSpPr/>
            <p:nvPr/>
          </p:nvSpPr>
          <p:spPr>
            <a:xfrm>
              <a:off x="2250066" y="5361775"/>
              <a:ext cx="3925620" cy="105688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rPr>
                <a:t>Delivery and operation of system assets: design, build, operation, maintenance, metering, billing, customer services, </a:t>
              </a:r>
              <a:r>
                <a:rPr lang="en-US" sz="1400" dirty="0" err="1">
                  <a:solidFill>
                    <a:schemeClr val="bg1"/>
                  </a:solidFill>
                </a:rPr>
                <a:t>etc</a:t>
              </a:r>
              <a:endParaRPr lang="en-US" sz="1400" dirty="0">
                <a:solidFill>
                  <a:schemeClr val="bg1"/>
                </a:solidFill>
              </a:endParaRPr>
            </a:p>
          </p:txBody>
        </p:sp>
        <p:sp>
          <p:nvSpPr>
            <p:cNvPr id="11" name="Rounded Rectangle 22">
              <a:extLst>
                <a:ext uri="{FF2B5EF4-FFF2-40B4-BE49-F238E27FC236}">
                  <a16:creationId xmlns:a16="http://schemas.microsoft.com/office/drawing/2014/main" id="{D652A533-4186-4773-A6B8-A2CF9EBCC75A}"/>
                </a:ext>
              </a:extLst>
            </p:cNvPr>
            <p:cNvSpPr/>
            <p:nvPr/>
          </p:nvSpPr>
          <p:spPr>
            <a:xfrm>
              <a:off x="6175686" y="5361775"/>
              <a:ext cx="3925620" cy="105688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Fuel procurement and other supply chain contracts</a:t>
              </a:r>
            </a:p>
          </p:txBody>
        </p:sp>
        <p:sp>
          <p:nvSpPr>
            <p:cNvPr id="12" name="Right Brace 11">
              <a:extLst>
                <a:ext uri="{FF2B5EF4-FFF2-40B4-BE49-F238E27FC236}">
                  <a16:creationId xmlns:a16="http://schemas.microsoft.com/office/drawing/2014/main" id="{1D0BF4A3-2F72-41F2-8FDF-24C845823AA8}"/>
                </a:ext>
              </a:extLst>
            </p:cNvPr>
            <p:cNvSpPr/>
            <p:nvPr/>
          </p:nvSpPr>
          <p:spPr>
            <a:xfrm rot="16200000">
              <a:off x="5701528" y="3660311"/>
              <a:ext cx="948312" cy="2454592"/>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Oval 12">
              <a:extLst>
                <a:ext uri="{FF2B5EF4-FFF2-40B4-BE49-F238E27FC236}">
                  <a16:creationId xmlns:a16="http://schemas.microsoft.com/office/drawing/2014/main" id="{0FE9A80A-F3FE-4B42-8945-1557260D998B}"/>
                </a:ext>
              </a:extLst>
            </p:cNvPr>
            <p:cNvSpPr/>
            <p:nvPr/>
          </p:nvSpPr>
          <p:spPr>
            <a:xfrm>
              <a:off x="5546212" y="1283535"/>
              <a:ext cx="1247500" cy="108155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Sponsor</a:t>
              </a:r>
            </a:p>
          </p:txBody>
        </p:sp>
        <p:cxnSp>
          <p:nvCxnSpPr>
            <p:cNvPr id="14" name="Straight Connector 13">
              <a:extLst>
                <a:ext uri="{FF2B5EF4-FFF2-40B4-BE49-F238E27FC236}">
                  <a16:creationId xmlns:a16="http://schemas.microsoft.com/office/drawing/2014/main" id="{CB7BB033-7179-42DD-99A9-350DEBED117C}"/>
                </a:ext>
              </a:extLst>
            </p:cNvPr>
            <p:cNvCxnSpPr>
              <a:cxnSpLocks/>
              <a:stCxn id="13" idx="4"/>
              <a:endCxn id="7" idx="0"/>
            </p:cNvCxnSpPr>
            <p:nvPr/>
          </p:nvCxnSpPr>
          <p:spPr>
            <a:xfrm>
              <a:off x="6169963" y="2365092"/>
              <a:ext cx="0" cy="1081557"/>
            </a:xfrm>
            <a:prstGeom prst="line">
              <a:avLst/>
            </a:prstGeom>
            <a:ln w="38100">
              <a:solidFill>
                <a:srgbClr val="FF0000">
                  <a:alpha val="75000"/>
                </a:srgbClr>
              </a:solidFill>
              <a:prstDash val="solid"/>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15" name="Rounded Rectangle 26">
              <a:extLst>
                <a:ext uri="{FF2B5EF4-FFF2-40B4-BE49-F238E27FC236}">
                  <a16:creationId xmlns:a16="http://schemas.microsoft.com/office/drawing/2014/main" id="{9C691C70-741F-4BB9-AF0D-77C172F4B447}"/>
                </a:ext>
              </a:extLst>
            </p:cNvPr>
            <p:cNvSpPr/>
            <p:nvPr/>
          </p:nvSpPr>
          <p:spPr>
            <a:xfrm>
              <a:off x="4906869" y="2676399"/>
              <a:ext cx="2555873" cy="474162"/>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03. Concession Agreement</a:t>
              </a:r>
            </a:p>
          </p:txBody>
        </p:sp>
        <p:sp>
          <p:nvSpPr>
            <p:cNvPr id="16" name="Rounded Rectangle 34">
              <a:extLst>
                <a:ext uri="{FF2B5EF4-FFF2-40B4-BE49-F238E27FC236}">
                  <a16:creationId xmlns:a16="http://schemas.microsoft.com/office/drawing/2014/main" id="{EC52FFD8-F457-4B3E-8912-6AC3037DF391}"/>
                </a:ext>
              </a:extLst>
            </p:cNvPr>
            <p:cNvSpPr/>
            <p:nvPr/>
          </p:nvSpPr>
          <p:spPr>
            <a:xfrm>
              <a:off x="8218118" y="3660000"/>
              <a:ext cx="2123219" cy="62021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02A/02B. Energy centre &amp; pipework lease/easements</a:t>
              </a:r>
            </a:p>
          </p:txBody>
        </p:sp>
        <p:cxnSp>
          <p:nvCxnSpPr>
            <p:cNvPr id="17" name="Straight Connector 16">
              <a:extLst>
                <a:ext uri="{FF2B5EF4-FFF2-40B4-BE49-F238E27FC236}">
                  <a16:creationId xmlns:a16="http://schemas.microsoft.com/office/drawing/2014/main" id="{DD9D59CC-922E-4942-B90E-91AA95039489}"/>
                </a:ext>
              </a:extLst>
            </p:cNvPr>
            <p:cNvCxnSpPr>
              <a:cxnSpLocks/>
              <a:endCxn id="16" idx="1"/>
            </p:cNvCxnSpPr>
            <p:nvPr/>
          </p:nvCxnSpPr>
          <p:spPr>
            <a:xfrm>
              <a:off x="6793712" y="3970109"/>
              <a:ext cx="1424406" cy="0"/>
            </a:xfrm>
            <a:prstGeom prst="line">
              <a:avLst/>
            </a:prstGeom>
            <a:ln w="31750">
              <a:solidFill>
                <a:srgbClr val="FF0000"/>
              </a:solidFill>
              <a:prstDash val="dash"/>
              <a:headEnd type="none" w="med" len="lg"/>
              <a:tailEnd type="none" w="med" len="lg"/>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6202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04D5284-151B-4CF3-B7EF-4878CD3CB357}"/>
              </a:ext>
            </a:extLst>
          </p:cNvPr>
          <p:cNvSpPr>
            <a:spLocks noGrp="1"/>
          </p:cNvSpPr>
          <p:nvPr>
            <p:ph idx="1"/>
          </p:nvPr>
        </p:nvSpPr>
        <p:spPr>
          <a:xfrm>
            <a:off x="628649" y="1860930"/>
            <a:ext cx="8190886" cy="3774060"/>
          </a:xfrm>
        </p:spPr>
        <p:txBody>
          <a:bodyPr>
            <a:normAutofit/>
          </a:bodyPr>
          <a:lstStyle/>
          <a:p>
            <a:pPr marL="0" indent="0">
              <a:buNone/>
            </a:pPr>
            <a:r>
              <a:rPr lang="en-US" sz="1900" b="1" dirty="0"/>
              <a:t>Two key approaches to procuring district heating infrastructure have been assumed (from an </a:t>
            </a:r>
            <a:r>
              <a:rPr lang="en-US" sz="1900" b="1" u="sng" dirty="0" err="1"/>
              <a:t>ESCo</a:t>
            </a:r>
            <a:r>
              <a:rPr lang="en-US" sz="1900" b="1" dirty="0"/>
              <a:t> perspective):</a:t>
            </a:r>
          </a:p>
          <a:p>
            <a:pPr marL="457200" lvl="0" indent="-457200">
              <a:buFont typeface="+mj-lt"/>
              <a:buAutoNum type="alphaUcPeriod" startAt="3"/>
            </a:pPr>
            <a:r>
              <a:rPr lang="en-US" sz="1900" b="1" u="sng" dirty="0"/>
              <a:t>Separate works packages:</a:t>
            </a:r>
            <a:r>
              <a:rPr lang="en-US" sz="1900" dirty="0"/>
              <a:t> </a:t>
            </a:r>
            <a:r>
              <a:rPr lang="en-US" sz="1900" dirty="0" err="1"/>
              <a:t>ESCo</a:t>
            </a:r>
            <a:r>
              <a:rPr lang="en-US" sz="1900" dirty="0"/>
              <a:t> outsources separate works packages for delivery of infrastructure and its operation and maintenance (and, potentially, other business services)</a:t>
            </a:r>
          </a:p>
          <a:p>
            <a:pPr marL="457200" indent="-457200">
              <a:buFont typeface="+mj-lt"/>
              <a:buAutoNum type="alphaUcPeriod" startAt="3"/>
            </a:pPr>
            <a:r>
              <a:rPr lang="en-US" sz="1900" b="1" u="sng" dirty="0"/>
              <a:t>Integrated works contract</a:t>
            </a:r>
            <a:r>
              <a:rPr lang="en-US" sz="1900" dirty="0"/>
              <a:t>: </a:t>
            </a:r>
            <a:r>
              <a:rPr lang="en-US" sz="1900" dirty="0" err="1"/>
              <a:t>ESCo</a:t>
            </a:r>
            <a:r>
              <a:rPr lang="en-US" sz="1900" dirty="0"/>
              <a:t> outsources, under a single contract, the delivery of infrastructure and its operation and maintenance (and, potentially, other business services)</a:t>
            </a:r>
            <a:endParaRPr lang="en-US" sz="1900" b="1" dirty="0"/>
          </a:p>
          <a:p>
            <a:pPr marL="0" lvl="0" indent="0">
              <a:buNone/>
            </a:pPr>
            <a:r>
              <a:rPr lang="en-GB" sz="1900" b="1" dirty="0"/>
              <a:t>[NB other approaches are possible]</a:t>
            </a:r>
          </a:p>
          <a:p>
            <a:pPr marL="0" lvl="0" indent="0">
              <a:buNone/>
            </a:pPr>
            <a:r>
              <a:rPr lang="en-GB" sz="1900" b="1" dirty="0"/>
              <a:t>Approach C and D are illustrated in the next 2 diagrams</a:t>
            </a:r>
          </a:p>
        </p:txBody>
      </p:sp>
      <p:sp>
        <p:nvSpPr>
          <p:cNvPr id="5" name="Title 1">
            <a:extLst>
              <a:ext uri="{FF2B5EF4-FFF2-40B4-BE49-F238E27FC236}">
                <a16:creationId xmlns:a16="http://schemas.microsoft.com/office/drawing/2014/main" id="{93C28C1E-94FB-44C7-8AC6-D9B626120E69}"/>
              </a:ext>
            </a:extLst>
          </p:cNvPr>
          <p:cNvSpPr>
            <a:spLocks noGrp="1"/>
          </p:cNvSpPr>
          <p:nvPr>
            <p:ph type="title"/>
          </p:nvPr>
        </p:nvSpPr>
        <p:spPr>
          <a:xfrm>
            <a:off x="4003287" y="365125"/>
            <a:ext cx="5459367" cy="757093"/>
          </a:xfrm>
        </p:spPr>
        <p:txBody>
          <a:bodyPr>
            <a:normAutofit/>
          </a:bodyPr>
          <a:lstStyle/>
          <a:p>
            <a:r>
              <a:rPr lang="en-GB" dirty="0"/>
              <a:t>DB/O&amp;M delivery models</a:t>
            </a:r>
          </a:p>
        </p:txBody>
      </p:sp>
    </p:spTree>
    <p:extLst>
      <p:ext uri="{BB962C8B-B14F-4D97-AF65-F5344CB8AC3E}">
        <p14:creationId xmlns:p14="http://schemas.microsoft.com/office/powerpoint/2010/main" val="10267223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13626</TotalTime>
  <Words>2261</Words>
  <Application>Microsoft Macintosh PowerPoint</Application>
  <PresentationFormat>On-screen Show (4:3)</PresentationFormat>
  <Paragraphs>192</Paragraphs>
  <Slides>22</Slides>
  <Notes>0</Notes>
  <HiddenSlides>0</HiddenSlides>
  <MMClips>0</MMClips>
  <ScaleCrop>false</ScaleCrop>
  <HeadingPairs>
    <vt:vector size="6" baseType="variant">
      <vt:variant>
        <vt:lpstr>Fonts Used</vt:lpstr>
      </vt:variant>
      <vt:variant>
        <vt:i4>2</vt:i4>
      </vt:variant>
      <vt:variant>
        <vt:lpstr>Theme</vt:lpstr>
      </vt:variant>
      <vt:variant>
        <vt:i4>7</vt:i4>
      </vt:variant>
      <vt:variant>
        <vt:lpstr>Slide Titles</vt:lpstr>
      </vt:variant>
      <vt:variant>
        <vt:i4>22</vt:i4>
      </vt:variant>
    </vt:vector>
  </HeadingPairs>
  <TitlesOfParts>
    <vt:vector size="31" baseType="lpstr">
      <vt:lpstr>Arial</vt:lpstr>
      <vt:lpstr>Calibri</vt:lpstr>
      <vt:lpstr>Office Theme</vt:lpstr>
      <vt:lpstr>Custom Design</vt:lpstr>
      <vt:lpstr>1_Custom Design</vt:lpstr>
      <vt:lpstr>2_Custom Design</vt:lpstr>
      <vt:lpstr>3_Custom Design</vt:lpstr>
      <vt:lpstr>4_Custom Design</vt:lpstr>
      <vt:lpstr>5_Custom Design</vt:lpstr>
      <vt:lpstr>Heat Networks Investment Project</vt:lpstr>
      <vt:lpstr>PowerPoint Presentation</vt:lpstr>
      <vt:lpstr>Background</vt:lpstr>
      <vt:lpstr>Scope of the suite of contracts</vt:lpstr>
      <vt:lpstr>District Heating delivery models</vt:lpstr>
      <vt:lpstr>Delivery approach A: grant of concession</vt:lpstr>
      <vt:lpstr>Delivery approach B: set up own ESCo and procure works packages</vt:lpstr>
      <vt:lpstr>SOMS contract templates (in red)</vt:lpstr>
      <vt:lpstr>DB/O&amp;M delivery models</vt:lpstr>
      <vt:lpstr>2 approaches: ESCo procuring network</vt:lpstr>
      <vt:lpstr>SOMS contract templates (in red)</vt:lpstr>
      <vt:lpstr>Connection &amp; supply models</vt:lpstr>
      <vt:lpstr>Connection &amp; supply models</vt:lpstr>
      <vt:lpstr>Connection &amp; supply models</vt:lpstr>
      <vt:lpstr>Connection and supply</vt:lpstr>
      <vt:lpstr>Unbundling pipes: use of system</vt:lpstr>
      <vt:lpstr>Unbundled pipes business</vt:lpstr>
      <vt:lpstr>Overall approach of the SOMS</vt:lpstr>
      <vt:lpstr>General points to note</vt:lpstr>
      <vt:lpstr>General points to note</vt:lpstr>
      <vt:lpstr>How to use the SOMS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Georgina Edwards</dc:creator>
  <cp:lastModifiedBy>Tom Bainbridge</cp:lastModifiedBy>
  <cp:revision>172</cp:revision>
  <cp:lastPrinted>2018-10-31T14:17:46Z</cp:lastPrinted>
  <dcterms:created xsi:type="dcterms:W3CDTF">2018-10-26T08:45:53Z</dcterms:created>
  <dcterms:modified xsi:type="dcterms:W3CDTF">2026-02-05T18:22:43Z</dcterms:modified>
</cp:coreProperties>
</file>